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345" r:id="rId2"/>
    <p:sldId id="256" r:id="rId3"/>
    <p:sldId id="257" r:id="rId4"/>
    <p:sldId id="318" r:id="rId5"/>
    <p:sldId id="316" r:id="rId6"/>
    <p:sldId id="263" r:id="rId7"/>
    <p:sldId id="305" r:id="rId8"/>
    <p:sldId id="317" r:id="rId9"/>
    <p:sldId id="303" r:id="rId10"/>
    <p:sldId id="306" r:id="rId11"/>
    <p:sldId id="329" r:id="rId12"/>
    <p:sldId id="330" r:id="rId13"/>
    <p:sldId id="342" r:id="rId14"/>
    <p:sldId id="328" r:id="rId15"/>
    <p:sldId id="338" r:id="rId16"/>
    <p:sldId id="309" r:id="rId17"/>
    <p:sldId id="308" r:id="rId18"/>
    <p:sldId id="320" r:id="rId19"/>
    <p:sldId id="311" r:id="rId20"/>
    <p:sldId id="340" r:id="rId21"/>
    <p:sldId id="341" r:id="rId22"/>
    <p:sldId id="323" r:id="rId23"/>
    <p:sldId id="331" r:id="rId24"/>
    <p:sldId id="312" r:id="rId25"/>
    <p:sldId id="314" r:id="rId26"/>
    <p:sldId id="326" r:id="rId27"/>
    <p:sldId id="322" r:id="rId28"/>
    <p:sldId id="327" r:id="rId29"/>
    <p:sldId id="333" r:id="rId30"/>
    <p:sldId id="334" r:id="rId31"/>
    <p:sldId id="335" r:id="rId32"/>
    <p:sldId id="337" r:id="rId33"/>
    <p:sldId id="336" r:id="rId34"/>
    <p:sldId id="344" r:id="rId35"/>
    <p:sldId id="302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D8"/>
    <a:srgbClr val="DAE2F3"/>
    <a:srgbClr val="FBE5D5"/>
    <a:srgbClr val="F8CBAD"/>
    <a:srgbClr val="33CCFF"/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710" autoAdjust="0"/>
  </p:normalViewPr>
  <p:slideViewPr>
    <p:cSldViewPr snapToGrid="0">
      <p:cViewPr varScale="1">
        <p:scale>
          <a:sx n="101" d="100"/>
          <a:sy n="101" d="100"/>
        </p:scale>
        <p:origin x="34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60.png>
</file>

<file path=ppt/media/image17.jpeg>
</file>

<file path=ppt/media/image170.png>
</file>

<file path=ppt/media/image18.jpe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jpeg>
</file>

<file path=ppt/media/image28.jpeg>
</file>

<file path=ppt/media/image29.jp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jpg>
</file>

<file path=ppt/media/image39.png>
</file>

<file path=ppt/media/image4.jpeg>
</file>

<file path=ppt/media/image40.jpeg>
</file>

<file path=ppt/media/image41.jpe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30.png>
</file>

<file path=ppt/media/image54.png>
</file>

<file path=ppt/media/image55.png>
</file>

<file path=ppt/media/image56.png>
</file>

<file path=ppt/media/image57.png>
</file>

<file path=ppt/media/image58.jpeg>
</file>

<file path=ppt/media/image59.jpeg>
</file>

<file path=ppt/media/image6.png>
</file>

<file path=ppt/media/image60.jpeg>
</file>

<file path=ppt/media/image61.png>
</file>

<file path=ppt/media/image610.png>
</file>

<file path=ppt/media/image62.png>
</file>

<file path=ppt/media/image620.png>
</file>

<file path=ppt/media/image63.png>
</file>

<file path=ppt/media/image64.png>
</file>

<file path=ppt/media/image65.png>
</file>

<file path=ppt/media/image66.png>
</file>

<file path=ppt/media/image67.jpe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jpg>
</file>

<file path=ppt/media/image8.jpeg>
</file>

<file path=ppt/media/image80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14148-27EF-4522-BABE-CB43373DBCDD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981997-E063-484A-BCD9-80CB6B90E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996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981997-E063-484A-BCD9-80CB6B90E7D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337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981997-E063-484A-BCD9-80CB6B90E7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479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4C43D-1FF1-82EC-7024-441584E7BC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3724CC-F38C-4683-A7F7-C173E51B50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E0BAE-8D29-C567-B0E5-D4A110346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7BCCF-64C1-C2C6-75BB-D94E470C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CD59A-6B30-ACF3-8628-023DDBAB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237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1A5DD-E672-4C46-42C5-9ECC4EE0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F581F3-4B1D-F14C-2553-107B674E9D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89CCE-BBBF-1E9A-1A00-FA707E226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67F4C-D8F9-25D5-A9B1-4190AB8B0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85D8C-60D6-89A8-3B1F-66D184573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486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018ACA-1D5A-4E53-5697-A8D15E970D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56E7E1-D57B-0FCD-1B1F-B823C0E3DB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39532-6D1F-FE53-6A4A-FD5CE363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EFB11-A289-97A6-0C7B-672A47F4E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A3D35-41CF-BA46-DFDB-E7D25E4F4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011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E72C9-5F6F-CBE0-087C-652B6938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D6CD8-730F-829C-95CD-B39A3A5BF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11334-DE63-51CC-9FFA-EAF19570C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CAC58-601A-6ADF-3D15-9956C892F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8059D-4A3D-4C1F-497C-2D188222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128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0BED3-FDF3-E3FE-6075-82BD440D5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F9E6B-5540-8BFE-7FFE-4E108D9BD9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0D833D-423E-FC63-73BE-F76505B2E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84166-E0B4-2535-EA5D-75B8B5238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1102B-360A-A231-0573-B7C64FA10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788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0E3B-93AC-F226-46F9-A0D13CDB4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91C50-5921-2864-EF51-1E20B38188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485AFA-8AA5-11B8-1D77-D17E9A22C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AA5FD5-70D1-218C-404C-FE2E29524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3CB9C8-D524-485D-12D9-6A6C1B1C7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161E53-A635-A6B1-49C4-DDAC9782D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477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DADF0-0D65-5895-24B2-C05FFC4BE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3B185-E31F-5649-A43A-184D5E9F2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4EE470-73D8-A309-471E-1885E8A187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3E0859-F9B4-01FC-0199-A211C97C2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4EDEC5-952F-F15D-2DD8-E7665EC07D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A84BB6-0833-AD15-41A7-6374C4DE7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E0B0BD-B695-9995-D660-F8F13F4F7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0A9E24-72C5-B1EE-C02B-F54E238C8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821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2891A-04E6-23CB-09CC-E6B2374D9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0383F-0DF0-07CA-2F48-379242F74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8C7FD0-5F1D-A8D2-5599-7AFCB2168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16A102-9165-08D9-4FB5-B69C93A5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36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63AC77-6EF0-6E1B-F321-986C4E278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E5984B-E7B0-9214-B5AA-2A75C2D6D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0DFCE3-5938-7849-E261-511636AB8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387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492DC-CFBD-7C26-F150-D3BF455E1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D19D3-6386-5D10-4B96-859DD67ED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B5B69-D821-495E-4281-016F77394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8DF8F-02FB-0409-1A8E-4235E4B86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55495-496F-053B-A5A0-9EE16C5ED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0F4B0F-B5E8-965D-81BF-22B0086DB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324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B29F6-E47E-779A-7932-86F12E300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29A8D8-D08C-7825-DD14-8427EE32B7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A39E5-0716-A90D-1F10-D7C3C7D783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FE221D-F9AA-9727-FBF7-DB6197E4B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0B36F-0811-C88A-FB10-9A483D933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FE2B7-3F1D-CF20-804C-EE2A1B204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234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D506E4-67AF-19AF-9782-61EECBB7F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BD4884-9038-DB5F-0FFD-50C8D4F08F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ACC07-776F-E810-4732-F20EA5A72C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1E084-F1FD-48D0-83F2-569F15DEC550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D7980-D47B-2B48-5412-700BA0173D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7D908-2A36-89B6-61BE-A8E0C8BCE3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7D7F1-DAD8-4DD0-B711-D80557CD86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42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search/cs?searchtype=author&amp;query=Zhang,+R" TargetMode="External"/><Relationship Id="rId3" Type="http://schemas.openxmlformats.org/officeDocument/2006/relationships/image" Target="../media/image44.jpeg"/><Relationship Id="rId7" Type="http://schemas.openxmlformats.org/officeDocument/2006/relationships/hyperlink" Target="https://arxiv.org/search/cs?searchtype=author&amp;query=Ge,+Y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Relationship Id="rId9" Type="http://schemas.openxmlformats.org/officeDocument/2006/relationships/hyperlink" Target="https://arxiv.org/search/cs?searchtype=author&amp;query=Luo,+P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5.jp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11" Type="http://schemas.openxmlformats.org/officeDocument/2006/relationships/image" Target="../media/image42.png"/><Relationship Id="rId5" Type="http://schemas.openxmlformats.org/officeDocument/2006/relationships/image" Target="../media/image48.png"/><Relationship Id="rId10" Type="http://schemas.openxmlformats.org/officeDocument/2006/relationships/image" Target="../media/image53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55.png"/><Relationship Id="rId7" Type="http://schemas.openxmlformats.org/officeDocument/2006/relationships/image" Target="../media/image18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0.png"/><Relationship Id="rId5" Type="http://schemas.openxmlformats.org/officeDocument/2006/relationships/image" Target="../media/image160.png"/><Relationship Id="rId4" Type="http://schemas.openxmlformats.org/officeDocument/2006/relationships/image" Target="../media/image5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jpeg"/><Relationship Id="rId3" Type="http://schemas.openxmlformats.org/officeDocument/2006/relationships/image" Target="../media/image42.png"/><Relationship Id="rId7" Type="http://schemas.openxmlformats.org/officeDocument/2006/relationships/image" Target="../media/image2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9.jpeg"/><Relationship Id="rId5" Type="http://schemas.openxmlformats.org/officeDocument/2006/relationships/image" Target="../media/image28.jpeg"/><Relationship Id="rId10" Type="http://schemas.openxmlformats.org/officeDocument/2006/relationships/image" Target="../media/image62.png"/><Relationship Id="rId4" Type="http://schemas.openxmlformats.org/officeDocument/2006/relationships/image" Target="../media/image58.jpeg"/><Relationship Id="rId9" Type="http://schemas.openxmlformats.org/officeDocument/2006/relationships/image" Target="../media/image6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620.png"/><Relationship Id="rId4" Type="http://schemas.openxmlformats.org/officeDocument/2006/relationships/image" Target="../media/image5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2.png"/><Relationship Id="rId4" Type="http://schemas.openxmlformats.org/officeDocument/2006/relationships/image" Target="../media/image6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64.png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7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9.png"/><Relationship Id="rId4" Type="http://schemas.openxmlformats.org/officeDocument/2006/relationships/image" Target="../media/image7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3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7" Type="http://schemas.openxmlformats.org/officeDocument/2006/relationships/image" Target="../media/image7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11.03390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9.jpg"/><Relationship Id="rId4" Type="http://schemas.openxmlformats.org/officeDocument/2006/relationships/hyperlink" Target="https://www.hackster.io/yasuhironitta/real-time-tiny-yolov3-face-mask-detection-on-ultra96v2-63a70c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11" Type="http://schemas.openxmlformats.org/officeDocument/2006/relationships/image" Target="../media/image14.jpeg"/><Relationship Id="rId5" Type="http://schemas.openxmlformats.org/officeDocument/2006/relationships/image" Target="../media/image8.jpeg"/><Relationship Id="rId10" Type="http://schemas.openxmlformats.org/officeDocument/2006/relationships/image" Target="../media/image13.jpeg"/><Relationship Id="rId4" Type="http://schemas.openxmlformats.org/officeDocument/2006/relationships/image" Target="../media/image7.jpe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11" Type="http://schemas.openxmlformats.org/officeDocument/2006/relationships/image" Target="../media/image23.jpeg"/><Relationship Id="rId5" Type="http://schemas.openxmlformats.org/officeDocument/2006/relationships/image" Target="../media/image17.jpeg"/><Relationship Id="rId10" Type="http://schemas.openxmlformats.org/officeDocument/2006/relationships/image" Target="../media/image22.png"/><Relationship Id="rId4" Type="http://schemas.openxmlformats.org/officeDocument/2006/relationships/image" Target="../media/image16.jpe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13" Type="http://schemas.openxmlformats.org/officeDocument/2006/relationships/image" Target="../media/image34.jpeg"/><Relationship Id="rId3" Type="http://schemas.openxmlformats.org/officeDocument/2006/relationships/image" Target="../media/image25.png"/><Relationship Id="rId7" Type="http://schemas.openxmlformats.org/officeDocument/2006/relationships/image" Target="../media/image28.jpeg"/><Relationship Id="rId12" Type="http://schemas.openxmlformats.org/officeDocument/2006/relationships/image" Target="../media/image3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32.png"/><Relationship Id="rId5" Type="http://schemas.openxmlformats.org/officeDocument/2006/relationships/image" Target="../media/image27.jpeg"/><Relationship Id="rId10" Type="http://schemas.openxmlformats.org/officeDocument/2006/relationships/image" Target="../media/image31.jpeg"/><Relationship Id="rId4" Type="http://schemas.openxmlformats.org/officeDocument/2006/relationships/image" Target="../media/image26.png"/><Relationship Id="rId9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3" Type="http://schemas.openxmlformats.org/officeDocument/2006/relationships/image" Target="../media/image36.png"/><Relationship Id="rId7" Type="http://schemas.openxmlformats.org/officeDocument/2006/relationships/image" Target="../media/image39.png"/><Relationship Id="rId12" Type="http://schemas.openxmlformats.org/officeDocument/2006/relationships/image" Target="../media/image4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jpg"/><Relationship Id="rId11" Type="http://schemas.openxmlformats.org/officeDocument/2006/relationships/image" Target="../media/image18.jpeg"/><Relationship Id="rId5" Type="http://schemas.openxmlformats.org/officeDocument/2006/relationships/image" Target="../media/image5.jpg"/><Relationship Id="rId10" Type="http://schemas.openxmlformats.org/officeDocument/2006/relationships/image" Target="../media/image41.jpeg"/><Relationship Id="rId4" Type="http://schemas.openxmlformats.org/officeDocument/2006/relationships/image" Target="../media/image37.png"/><Relationship Id="rId9" Type="http://schemas.openxmlformats.org/officeDocument/2006/relationships/image" Target="../media/image4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white and blue certificate&#10;&#10;AI-generated content may be incorrect.">
            <a:extLst>
              <a:ext uri="{FF2B5EF4-FFF2-40B4-BE49-F238E27FC236}">
                <a16:creationId xmlns:a16="http://schemas.microsoft.com/office/drawing/2014/main" id="{9E9F02F9-C396-5C36-2FA0-2305C61AD8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" y="19592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690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EE2D7-1287-8D29-E53C-327D7D365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3839942-9BCF-8ECA-89AB-F3990B254FF1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02B92EEE-C05B-3122-7775-C8011DE105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788DB0-CAB8-F20A-5370-DE135A4A819F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EFAAF8B-C0D9-3DD5-B229-8D5C85590BB0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690B8826-70E2-D7A5-203F-A509661114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60" r="1501"/>
          <a:stretch>
            <a:fillRect/>
          </a:stretch>
        </p:blipFill>
        <p:spPr>
          <a:xfrm>
            <a:off x="147581" y="1918961"/>
            <a:ext cx="11855451" cy="34151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E95CD9-B7C7-16AA-98E3-467C35B37D15}"/>
              </a:ext>
            </a:extLst>
          </p:cNvPr>
          <p:cNvSpPr txBox="1"/>
          <p:nvPr/>
        </p:nvSpPr>
        <p:spPr>
          <a:xfrm>
            <a:off x="3983505" y="30365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76E0CD-FB64-A692-08A9-F97F7144C59F}"/>
              </a:ext>
            </a:extLst>
          </p:cNvPr>
          <p:cNvSpPr txBox="1"/>
          <p:nvPr/>
        </p:nvSpPr>
        <p:spPr>
          <a:xfrm>
            <a:off x="3168627" y="938061"/>
            <a:ext cx="58648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000" b="1">
                <a:solidFill>
                  <a:schemeClr val="accent2"/>
                </a:solidFill>
              </a:defRPr>
            </a:lvl1pPr>
          </a:lstStyle>
          <a:p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Four-Step Development Pipeline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C7E96F-4BD1-DBA2-4ACE-5FF3DE64E403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27C4CE-ED97-6C80-9614-F934C3617961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Problem solving Stickers - Free miscellaneous Stickers">
            <a:extLst>
              <a:ext uri="{FF2B5EF4-FFF2-40B4-BE49-F238E27FC236}">
                <a16:creationId xmlns:a16="http://schemas.microsoft.com/office/drawing/2014/main" id="{C4114EA5-573E-5ED6-FB35-0E794C507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433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2C04CF-E4BE-6658-B0E7-3581D803D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9898B4D-92BA-FC98-D754-A1D5A99AFD2E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35FD5A6A-F758-C1B7-AA07-71DB5B06E6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F02932-95BF-E859-9543-ADB8BC7B33B4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1938D-F56C-37B4-643C-7B08E23F6909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0C3F8A0-D7FB-3356-B135-B7C72CCE2588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327C3B1-35ED-6DCF-3BC7-7FAB906AB8AC}"/>
              </a:ext>
            </a:extLst>
          </p:cNvPr>
          <p:cNvSpPr/>
          <p:nvPr/>
        </p:nvSpPr>
        <p:spPr>
          <a:xfrm>
            <a:off x="50433" y="2027482"/>
            <a:ext cx="3152277" cy="2273686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57AD1C-89BB-BD8D-6BF5-977C84D0DD3C}"/>
              </a:ext>
            </a:extLst>
          </p:cNvPr>
          <p:cNvSpPr txBox="1"/>
          <p:nvPr/>
        </p:nvSpPr>
        <p:spPr>
          <a:xfrm>
            <a:off x="947063" y="2017417"/>
            <a:ext cx="1757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6269247-A250-93E6-CC60-156145CA658E}"/>
              </a:ext>
            </a:extLst>
          </p:cNvPr>
          <p:cNvSpPr/>
          <p:nvPr/>
        </p:nvSpPr>
        <p:spPr>
          <a:xfrm>
            <a:off x="376231" y="2699079"/>
            <a:ext cx="2387433" cy="10595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WFLW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BAC6BFB-EC40-430E-0033-A0440F77E593}"/>
              </a:ext>
            </a:extLst>
          </p:cNvPr>
          <p:cNvSpPr/>
          <p:nvPr/>
        </p:nvSpPr>
        <p:spPr>
          <a:xfrm>
            <a:off x="3847280" y="898998"/>
            <a:ext cx="8163745" cy="158702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Use to </a:t>
            </a:r>
            <a:r>
              <a:rPr lang="en-US" sz="2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train MobileNetV2 model.</a:t>
            </a:r>
            <a:endParaRPr lang="en-US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Image size: 112x112 pixels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Total images: 10000 face images (7500 for training – 2500 for validation).</a:t>
            </a:r>
            <a:endParaRPr lang="en-US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Landmark annotations: Each image contains 98 manually labeled facial landmarks.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2EC3758-37AB-1F9A-8C46-DCC594634967}"/>
              </a:ext>
            </a:extLst>
          </p:cNvPr>
          <p:cNvCxnSpPr>
            <a:cxnSpLocks/>
            <a:stCxn id="15" idx="3"/>
            <a:endCxn id="13" idx="1"/>
          </p:cNvCxnSpPr>
          <p:nvPr/>
        </p:nvCxnSpPr>
        <p:spPr>
          <a:xfrm flipV="1">
            <a:off x="2763664" y="1692512"/>
            <a:ext cx="1083616" cy="1536333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26" name="Picture 2" descr="facial-landmarks-98-detection-0001 — OpenVINO™ documentation —  Version(zitaoc)">
            <a:extLst>
              <a:ext uri="{FF2B5EF4-FFF2-40B4-BE49-F238E27FC236}">
                <a16:creationId xmlns:a16="http://schemas.microsoft.com/office/drawing/2014/main" id="{CE7FE031-E1DA-0F29-EF72-53D1498B30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12029" r="33" b="30155"/>
          <a:stretch>
            <a:fillRect/>
          </a:stretch>
        </p:blipFill>
        <p:spPr bwMode="auto">
          <a:xfrm>
            <a:off x="4895880" y="853015"/>
            <a:ext cx="5772120" cy="5477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CA48907-E03B-E588-F75F-08A4624031A2}"/>
              </a:ext>
            </a:extLst>
          </p:cNvPr>
          <p:cNvSpPr txBox="1"/>
          <p:nvPr/>
        </p:nvSpPr>
        <p:spPr>
          <a:xfrm>
            <a:off x="6756520" y="436314"/>
            <a:ext cx="2380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Sample image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B66F0B-BDE7-BF93-C9AD-D78028117944}"/>
              </a:ext>
            </a:extLst>
          </p:cNvPr>
          <p:cNvCxnSpPr>
            <a:cxnSpLocks/>
            <a:stCxn id="15" idx="3"/>
            <a:endCxn id="42" idx="1"/>
          </p:cNvCxnSpPr>
          <p:nvPr/>
        </p:nvCxnSpPr>
        <p:spPr>
          <a:xfrm>
            <a:off x="2763664" y="3228845"/>
            <a:ext cx="1103326" cy="1292149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69C8A1DB-DA84-9131-E618-9EB55C3E39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6990" y="2661205"/>
            <a:ext cx="3748592" cy="3719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B9B57CD-37CD-36D7-DBF3-C7EE27F6DA2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903" t="114"/>
          <a:stretch>
            <a:fillRect/>
          </a:stretch>
        </p:blipFill>
        <p:spPr>
          <a:xfrm>
            <a:off x="7920596" y="2661205"/>
            <a:ext cx="3490353" cy="37152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78629B-25D5-9C8B-39AA-34224EE178DE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D87327-448D-6BC7-D09E-C00D9AB2D6A3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Problem solving Stickers - Free miscellaneous Stickers">
            <a:extLst>
              <a:ext uri="{FF2B5EF4-FFF2-40B4-BE49-F238E27FC236}">
                <a16:creationId xmlns:a16="http://schemas.microsoft.com/office/drawing/2014/main" id="{458901B5-8AB3-D362-4167-F02671E9B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CC828AA-5A62-1AAA-2D7B-EBA349574F81}"/>
              </a:ext>
            </a:extLst>
          </p:cNvPr>
          <p:cNvSpPr/>
          <p:nvPr/>
        </p:nvSpPr>
        <p:spPr>
          <a:xfrm>
            <a:off x="3849590" y="2473886"/>
            <a:ext cx="8163745" cy="390255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Research about Landmark: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MetaCloth: Learning Unseen Tasks of Dense Fashion Landmark Detection from a Few Samples - </a:t>
            </a:r>
            <a:r>
              <a:rPr lang="sv-SE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Yuying Ge</a:t>
            </a:r>
            <a:r>
              <a:rPr lang="sv-SE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sv-SE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Ruimao Zhang</a:t>
            </a:r>
            <a:r>
              <a:rPr lang="sv-SE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sv-SE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Ping Luo</a:t>
            </a:r>
            <a:r>
              <a:rPr lang="sv-SE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 of obstructive sleep apnea using facial landmarks </a:t>
            </a: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u="sng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Asghar Tabatabaei Balaei, Kate Sutherland, Peter Cistulli and Philip de Chazal</a:t>
            </a:r>
          </a:p>
          <a:p>
            <a:pPr algn="just"/>
            <a:endParaRPr lang="en-US" sz="16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 100 landmarks increases annotation cost → No significant accuracy improvement; higher labeling effort and model complexity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 80 landmarks miss subtle expressions → Insufficient for detecting eye closure, yawning, or head orientation changes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96–100 landmarks stabilizes PERCLOS &amp; MAR calculations → Less than 2% variance, ideal for drowsiness behavior analysis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68-point models show higher error under challenging conditions → Over 5% error in low-light or non-frontal poses, reducing reliability</a:t>
            </a:r>
          </a:p>
          <a:p>
            <a:pPr algn="just"/>
            <a:r>
              <a: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WFLW is the most suitable dataset </a:t>
            </a:r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66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5" grpId="0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3D3340-4EB8-C38B-95C0-DDBC60B9C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DA98C8D-5E13-3B69-37D3-1612B6A0C2D5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ACB6B8D0-F5CA-8C94-F793-0FBDC4127F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FBADE8-66DF-A4AF-842E-DE315087B44F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0450E34-07BD-6D45-3161-6D24D61F3D61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BBA992D-CD88-1459-1D50-F6329B391CF1}"/>
              </a:ext>
            </a:extLst>
          </p:cNvPr>
          <p:cNvSpPr/>
          <p:nvPr/>
        </p:nvSpPr>
        <p:spPr>
          <a:xfrm>
            <a:off x="50433" y="2027482"/>
            <a:ext cx="3152277" cy="233451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FFA631-83A0-E905-3AA4-CBC89F4F8BC2}"/>
              </a:ext>
            </a:extLst>
          </p:cNvPr>
          <p:cNvSpPr txBox="1"/>
          <p:nvPr/>
        </p:nvSpPr>
        <p:spPr>
          <a:xfrm>
            <a:off x="947063" y="2017417"/>
            <a:ext cx="1757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B72562-2EE5-3663-02C2-0E40E8F0AB1F}"/>
              </a:ext>
            </a:extLst>
          </p:cNvPr>
          <p:cNvSpPr/>
          <p:nvPr/>
        </p:nvSpPr>
        <p:spPr>
          <a:xfrm>
            <a:off x="3866990" y="724701"/>
            <a:ext cx="8163745" cy="158702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Geometric Augmentation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Rotation: ± 15°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Shearing: ± 10°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Horizontal / Vertical Flip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71001D2-FD20-D47F-F2B3-736F70CBD70C}"/>
              </a:ext>
            </a:extLst>
          </p:cNvPr>
          <p:cNvSpPr/>
          <p:nvPr/>
        </p:nvSpPr>
        <p:spPr>
          <a:xfrm>
            <a:off x="369738" y="2777372"/>
            <a:ext cx="2387432" cy="10595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Augmentation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188460-0495-EEB8-FBCB-AB1365C2B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6009" y="2761715"/>
            <a:ext cx="1694126" cy="25270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6F44AF8-B3B8-ADBE-8457-69B21EF1DF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9463" y="2726833"/>
            <a:ext cx="1730997" cy="257035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BAB989A-D171-14F8-9798-C4040E9A8B6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2323"/>
          <a:stretch>
            <a:fillRect/>
          </a:stretch>
        </p:blipFill>
        <p:spPr>
          <a:xfrm>
            <a:off x="8194964" y="2726833"/>
            <a:ext cx="1730996" cy="257035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C774DFE-533B-A9FA-A878-177A05FCC2A0}"/>
              </a:ext>
            </a:extLst>
          </p:cNvPr>
          <p:cNvSpPr txBox="1"/>
          <p:nvPr/>
        </p:nvSpPr>
        <p:spPr>
          <a:xfrm>
            <a:off x="3948911" y="5320512"/>
            <a:ext cx="2380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Original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106530CA-D653-FDA9-88DD-D8465EA0AF62}"/>
              </a:ext>
            </a:extLst>
          </p:cNvPr>
          <p:cNvSpPr/>
          <p:nvPr/>
        </p:nvSpPr>
        <p:spPr>
          <a:xfrm>
            <a:off x="5437725" y="3839512"/>
            <a:ext cx="928610" cy="3714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BD22CE1-43FA-1CC1-CC1E-3B5359A22ED9}"/>
              </a:ext>
            </a:extLst>
          </p:cNvPr>
          <p:cNvSpPr txBox="1"/>
          <p:nvPr/>
        </p:nvSpPr>
        <p:spPr>
          <a:xfrm>
            <a:off x="6512365" y="5320756"/>
            <a:ext cx="12695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Rotation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34F5C4A-BE21-2B6B-35C9-FD7C5EDF5334}"/>
              </a:ext>
            </a:extLst>
          </p:cNvPr>
          <p:cNvSpPr txBox="1"/>
          <p:nvPr/>
        </p:nvSpPr>
        <p:spPr>
          <a:xfrm>
            <a:off x="8274490" y="5320512"/>
            <a:ext cx="14886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</a:t>
            </a:r>
          </a:p>
          <a:p>
            <a:pPr algn="ctr"/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Flip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49CE714B-2CA8-CEB3-3AC2-9066F0BBD70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807" t="2796" r="1"/>
          <a:stretch>
            <a:fillRect/>
          </a:stretch>
        </p:blipFill>
        <p:spPr>
          <a:xfrm>
            <a:off x="10255690" y="2718431"/>
            <a:ext cx="1730996" cy="257035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E8D7877-9A45-8D9A-5A3A-854615AB8D39}"/>
              </a:ext>
            </a:extLst>
          </p:cNvPr>
          <p:cNvSpPr txBox="1"/>
          <p:nvPr/>
        </p:nvSpPr>
        <p:spPr>
          <a:xfrm>
            <a:off x="10469720" y="5288784"/>
            <a:ext cx="1488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Shearing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8254E35-840E-4CA9-55C2-C32F46266D75}"/>
              </a:ext>
            </a:extLst>
          </p:cNvPr>
          <p:cNvSpPr/>
          <p:nvPr/>
        </p:nvSpPr>
        <p:spPr>
          <a:xfrm>
            <a:off x="7419975" y="731294"/>
            <a:ext cx="4604405" cy="15870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Photometric Augmentation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Brightness: ± 30%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Saturation: ± 10%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Hue Shift: ± 20%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D06D86-C783-A3C6-627D-609AADAD03E2}"/>
              </a:ext>
            </a:extLst>
          </p:cNvPr>
          <p:cNvSpPr txBox="1"/>
          <p:nvPr/>
        </p:nvSpPr>
        <p:spPr>
          <a:xfrm>
            <a:off x="6512365" y="5320756"/>
            <a:ext cx="1402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Brightness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7339A2-484E-382F-B183-BF23C76C2421}"/>
              </a:ext>
            </a:extLst>
          </p:cNvPr>
          <p:cNvSpPr txBox="1"/>
          <p:nvPr/>
        </p:nvSpPr>
        <p:spPr>
          <a:xfrm>
            <a:off x="8436415" y="5320512"/>
            <a:ext cx="1488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Saturation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F4EC2AA-6480-CC29-BB28-51AD1A1D2C6C}"/>
              </a:ext>
            </a:extLst>
          </p:cNvPr>
          <p:cNvSpPr txBox="1"/>
          <p:nvPr/>
        </p:nvSpPr>
        <p:spPr>
          <a:xfrm>
            <a:off x="10535744" y="5288784"/>
            <a:ext cx="1488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Hue Shift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1F61C83C-7370-1BBE-D131-8C230C34DE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91807" y="2732913"/>
            <a:ext cx="1694125" cy="2527069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DD01ABEA-D806-0F0A-A9DB-760CD20BDE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29281" y="2723109"/>
            <a:ext cx="1795098" cy="2536873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1AF74297-CDD8-2F00-2666-A4E56AB49CB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10131" y="2705149"/>
            <a:ext cx="1795098" cy="25493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49920B9-1925-FAB6-40BA-0EAD66BD1202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202F4C-FCC4-5BC4-ACDF-21928AF76A15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A8FD6D1-DDDB-9FD3-C3C6-F13AC79A4701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Problem solving Stickers - Free miscellaneous Stickers">
            <a:extLst>
              <a:ext uri="{FF2B5EF4-FFF2-40B4-BE49-F238E27FC236}">
                <a16:creationId xmlns:a16="http://schemas.microsoft.com/office/drawing/2014/main" id="{CBFBD349-8E1F-558F-C196-9A75473A2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393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3" grpId="0"/>
      <p:bldP spid="24" grpId="1" animBg="1"/>
      <p:bldP spid="27" grpId="0"/>
      <p:bldP spid="27" grpId="1"/>
      <p:bldP spid="28" grpId="0"/>
      <p:bldP spid="28" grpId="1"/>
      <p:bldP spid="33" grpId="0"/>
      <p:bldP spid="33" grpId="1"/>
      <p:bldP spid="35" grpId="0" animBg="1"/>
      <p:bldP spid="44" grpId="0"/>
      <p:bldP spid="45" grpId="0"/>
      <p:bldP spid="4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567044-D357-6A1E-F54F-27FB3DA6B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6C26C5-4864-0F80-1FB2-0C44943720B4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06D83012-F759-7823-4C0B-6FDF3D685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D3CCC8-5489-FB9A-9D9C-512FD50FEA54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91315B-AC91-2B8E-5408-159D30E325A4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416E883-8774-AB6A-F4B9-A9F95A29429F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48F5B72-1E0B-A282-B5DF-4306E22B5F78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830526D-A502-A458-E6E7-AF4446A49AB6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Problem solving Stickers - Free miscellaneous Stickers">
            <a:extLst>
              <a:ext uri="{FF2B5EF4-FFF2-40B4-BE49-F238E27FC236}">
                <a16:creationId xmlns:a16="http://schemas.microsoft.com/office/drawing/2014/main" id="{8CAD4FD4-9485-2E6B-F2CD-2CF7A21E7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CB3753F-5CBF-34D9-6DA4-EFF800AA92A4}"/>
              </a:ext>
            </a:extLst>
          </p:cNvPr>
          <p:cNvCxnSpPr>
            <a:cxnSpLocks/>
          </p:cNvCxnSpPr>
          <p:nvPr/>
        </p:nvCxnSpPr>
        <p:spPr>
          <a:xfrm>
            <a:off x="5892452" y="650088"/>
            <a:ext cx="0" cy="5557824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Design Space Exploration of a Sparse MobileNetV2 Using High-Level Synthesis  and Sparse Matrix Techniques on FPGAs">
            <a:extLst>
              <a:ext uri="{FF2B5EF4-FFF2-40B4-BE49-F238E27FC236}">
                <a16:creationId xmlns:a16="http://schemas.microsoft.com/office/drawing/2014/main" id="{3B974A19-E95B-913A-CB3A-9F3554CA2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764" y="728667"/>
            <a:ext cx="4743449" cy="5557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D3A1BC7-483E-CE18-71A2-3DACEAD283EB}"/>
              </a:ext>
            </a:extLst>
          </p:cNvPr>
          <p:cNvSpPr/>
          <p:nvPr/>
        </p:nvSpPr>
        <p:spPr>
          <a:xfrm>
            <a:off x="9918638" y="1006458"/>
            <a:ext cx="2238374" cy="5165703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835236-4477-97ED-084D-E7EA86C1D739}"/>
              </a:ext>
            </a:extLst>
          </p:cNvPr>
          <p:cNvSpPr txBox="1"/>
          <p:nvPr/>
        </p:nvSpPr>
        <p:spPr>
          <a:xfrm>
            <a:off x="9943862" y="1016703"/>
            <a:ext cx="199072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/>
              <a:t>Bottleneck Layer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301ED2D-DBFC-D1B3-30F0-61D89BB730E4}"/>
              </a:ext>
            </a:extLst>
          </p:cNvPr>
          <p:cNvSpPr/>
          <p:nvPr/>
        </p:nvSpPr>
        <p:spPr>
          <a:xfrm>
            <a:off x="10510599" y="1396889"/>
            <a:ext cx="1114425" cy="362926"/>
          </a:xfrm>
          <a:prstGeom prst="ellipse">
            <a:avLst/>
          </a:prstGeom>
          <a:solidFill>
            <a:srgbClr val="DAE2F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Input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AD672B5-FBBE-3614-68D7-8D7E3EF9B874}"/>
              </a:ext>
            </a:extLst>
          </p:cNvPr>
          <p:cNvSpPr/>
          <p:nvPr/>
        </p:nvSpPr>
        <p:spPr>
          <a:xfrm>
            <a:off x="10302636" y="1933713"/>
            <a:ext cx="1533526" cy="305954"/>
          </a:xfrm>
          <a:prstGeom prst="rect">
            <a:avLst/>
          </a:prstGeom>
          <a:solidFill>
            <a:srgbClr val="D8D8D8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1x1 Expansion  Layer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5938D1B-9FF3-4468-E448-DA6FFB7D10A8}"/>
              </a:ext>
            </a:extLst>
          </p:cNvPr>
          <p:cNvSpPr/>
          <p:nvPr/>
        </p:nvSpPr>
        <p:spPr>
          <a:xfrm>
            <a:off x="10301049" y="2398016"/>
            <a:ext cx="1533526" cy="305954"/>
          </a:xfrm>
          <a:prstGeom prst="rect">
            <a:avLst/>
          </a:prstGeom>
          <a:solidFill>
            <a:srgbClr val="D8D8D8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BatchNormalization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7670778-85A2-9165-6CAE-72F6A789A0F4}"/>
              </a:ext>
            </a:extLst>
          </p:cNvPr>
          <p:cNvSpPr/>
          <p:nvPr/>
        </p:nvSpPr>
        <p:spPr>
          <a:xfrm>
            <a:off x="10299462" y="2868339"/>
            <a:ext cx="1533526" cy="305954"/>
          </a:xfrm>
          <a:prstGeom prst="rect">
            <a:avLst/>
          </a:prstGeom>
          <a:solidFill>
            <a:srgbClr val="D8D8D8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Activation ReLU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074A333-A88F-6C12-49D7-7132514C2E18}"/>
              </a:ext>
            </a:extLst>
          </p:cNvPr>
          <p:cNvSpPr/>
          <p:nvPr/>
        </p:nvSpPr>
        <p:spPr>
          <a:xfrm>
            <a:off x="10299462" y="3334632"/>
            <a:ext cx="1533526" cy="305954"/>
          </a:xfrm>
          <a:prstGeom prst="rect">
            <a:avLst/>
          </a:prstGeom>
          <a:solidFill>
            <a:srgbClr val="D8D8D8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3x3 Depthwise</a:t>
            </a:r>
          </a:p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convolution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78D4862-F108-7E98-FCF5-3D3B1D429C23}"/>
              </a:ext>
            </a:extLst>
          </p:cNvPr>
          <p:cNvSpPr/>
          <p:nvPr/>
        </p:nvSpPr>
        <p:spPr>
          <a:xfrm>
            <a:off x="10299462" y="3804955"/>
            <a:ext cx="1533526" cy="305954"/>
          </a:xfrm>
          <a:prstGeom prst="rect">
            <a:avLst/>
          </a:prstGeom>
          <a:solidFill>
            <a:srgbClr val="D8D8D8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cs typeface="Times New Roman" panose="02020603050405020304" pitchFamily="18" charset="0"/>
              </a:rPr>
              <a:t>BatchNormalization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58C47A2-49AF-741C-0386-0AAB89907EF0}"/>
              </a:ext>
            </a:extLst>
          </p:cNvPr>
          <p:cNvCxnSpPr>
            <a:stCxn id="11" idx="4"/>
            <a:endCxn id="12" idx="0"/>
          </p:cNvCxnSpPr>
          <p:nvPr/>
        </p:nvCxnSpPr>
        <p:spPr>
          <a:xfrm>
            <a:off x="11067812" y="1759815"/>
            <a:ext cx="1587" cy="1738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4E2CBE0-F244-66C9-8BE0-B395CEDDFB8F}"/>
              </a:ext>
            </a:extLst>
          </p:cNvPr>
          <p:cNvCxnSpPr>
            <a:cxnSpLocks/>
            <a:stCxn id="12" idx="2"/>
            <a:endCxn id="20" idx="0"/>
          </p:cNvCxnSpPr>
          <p:nvPr/>
        </p:nvCxnSpPr>
        <p:spPr>
          <a:xfrm flipH="1">
            <a:off x="11067812" y="2239667"/>
            <a:ext cx="1587" cy="1583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352A91D-54FF-3C14-2D1B-952B91AA0440}"/>
              </a:ext>
            </a:extLst>
          </p:cNvPr>
          <p:cNvCxnSpPr>
            <a:cxnSpLocks/>
          </p:cNvCxnSpPr>
          <p:nvPr/>
        </p:nvCxnSpPr>
        <p:spPr>
          <a:xfrm flipH="1">
            <a:off x="11061462" y="2698628"/>
            <a:ext cx="1587" cy="1583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D0E9A54-CB19-D384-18CD-0B94404DDCA7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11066225" y="3174293"/>
            <a:ext cx="1587" cy="1583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21FC181-E8D7-53E4-49D7-A9C73FFDF2D0}"/>
              </a:ext>
            </a:extLst>
          </p:cNvPr>
          <p:cNvCxnSpPr>
            <a:cxnSpLocks/>
          </p:cNvCxnSpPr>
          <p:nvPr/>
        </p:nvCxnSpPr>
        <p:spPr>
          <a:xfrm flipH="1">
            <a:off x="11067812" y="3642576"/>
            <a:ext cx="1587" cy="1583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E45FA3DE-D85E-D828-D32B-C6BBCFE8B09D}"/>
              </a:ext>
            </a:extLst>
          </p:cNvPr>
          <p:cNvSpPr/>
          <p:nvPr/>
        </p:nvSpPr>
        <p:spPr>
          <a:xfrm>
            <a:off x="10301049" y="4275278"/>
            <a:ext cx="1533526" cy="305954"/>
          </a:xfrm>
          <a:prstGeom prst="rect">
            <a:avLst/>
          </a:prstGeom>
          <a:solidFill>
            <a:srgbClr val="D8D8D8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Activation ReLU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92FDED9-29BD-EF47-1CAD-E91DB5928007}"/>
              </a:ext>
            </a:extLst>
          </p:cNvPr>
          <p:cNvCxnSpPr>
            <a:cxnSpLocks/>
          </p:cNvCxnSpPr>
          <p:nvPr/>
        </p:nvCxnSpPr>
        <p:spPr>
          <a:xfrm flipH="1">
            <a:off x="11063049" y="4105567"/>
            <a:ext cx="1587" cy="1583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6387424D-FAF7-8CDA-8C88-0CB6C37881ED}"/>
              </a:ext>
            </a:extLst>
          </p:cNvPr>
          <p:cNvSpPr/>
          <p:nvPr/>
        </p:nvSpPr>
        <p:spPr>
          <a:xfrm>
            <a:off x="10299462" y="4753931"/>
            <a:ext cx="1533526" cy="305954"/>
          </a:xfrm>
          <a:prstGeom prst="rect">
            <a:avLst/>
          </a:prstGeom>
          <a:solidFill>
            <a:srgbClr val="D8D8D8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1x1 Projection Layer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A6FB650-10A3-CFAC-2584-F4430FFA694F}"/>
              </a:ext>
            </a:extLst>
          </p:cNvPr>
          <p:cNvCxnSpPr>
            <a:cxnSpLocks/>
          </p:cNvCxnSpPr>
          <p:nvPr/>
        </p:nvCxnSpPr>
        <p:spPr>
          <a:xfrm flipH="1">
            <a:off x="11061462" y="4584220"/>
            <a:ext cx="1587" cy="1583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F97D20C4-E879-F168-607F-39A344BABDA1}"/>
              </a:ext>
            </a:extLst>
          </p:cNvPr>
          <p:cNvSpPr/>
          <p:nvPr/>
        </p:nvSpPr>
        <p:spPr>
          <a:xfrm>
            <a:off x="10301049" y="5231576"/>
            <a:ext cx="1533526" cy="305954"/>
          </a:xfrm>
          <a:prstGeom prst="rect">
            <a:avLst/>
          </a:prstGeom>
          <a:solidFill>
            <a:srgbClr val="D8D8D8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Optinal Add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8E7D04F-DD1D-2117-088C-C6BB6FB6C514}"/>
              </a:ext>
            </a:extLst>
          </p:cNvPr>
          <p:cNvCxnSpPr>
            <a:cxnSpLocks/>
          </p:cNvCxnSpPr>
          <p:nvPr/>
        </p:nvCxnSpPr>
        <p:spPr>
          <a:xfrm flipH="1">
            <a:off x="11063049" y="5061865"/>
            <a:ext cx="1587" cy="1583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36272A1-1445-928B-043D-CA412CDD3C70}"/>
              </a:ext>
            </a:extLst>
          </p:cNvPr>
          <p:cNvCxnSpPr>
            <a:cxnSpLocks/>
            <a:stCxn id="11" idx="6"/>
          </p:cNvCxnSpPr>
          <p:nvPr/>
        </p:nvCxnSpPr>
        <p:spPr>
          <a:xfrm>
            <a:off x="11625024" y="1578352"/>
            <a:ext cx="3500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87F39DEF-2D8B-D392-9843-216B2B92FB1C}"/>
              </a:ext>
            </a:extLst>
          </p:cNvPr>
          <p:cNvCxnSpPr>
            <a:cxnSpLocks/>
            <a:endCxn id="45" idx="3"/>
          </p:cNvCxnSpPr>
          <p:nvPr/>
        </p:nvCxnSpPr>
        <p:spPr>
          <a:xfrm rot="5400000">
            <a:off x="10001721" y="3411206"/>
            <a:ext cx="3806202" cy="140493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5B434502-03B8-FC36-C1E5-DBC276C6A86F}"/>
              </a:ext>
            </a:extLst>
          </p:cNvPr>
          <p:cNvSpPr/>
          <p:nvPr/>
        </p:nvSpPr>
        <p:spPr>
          <a:xfrm>
            <a:off x="10510599" y="5700181"/>
            <a:ext cx="1114425" cy="362926"/>
          </a:xfrm>
          <a:prstGeom prst="ellipse">
            <a:avLst/>
          </a:prstGeom>
          <a:solidFill>
            <a:srgbClr val="DAE2F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Output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845A861-B626-3339-4BE7-9ADAB64E72A0}"/>
              </a:ext>
            </a:extLst>
          </p:cNvPr>
          <p:cNvCxnSpPr>
            <a:cxnSpLocks/>
          </p:cNvCxnSpPr>
          <p:nvPr/>
        </p:nvCxnSpPr>
        <p:spPr>
          <a:xfrm flipH="1">
            <a:off x="11067812" y="5541832"/>
            <a:ext cx="1587" cy="1583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7DF3BBEF-75D0-3004-CDA5-ED114D8F3331}"/>
              </a:ext>
            </a:extLst>
          </p:cNvPr>
          <p:cNvSpPr/>
          <p:nvPr/>
        </p:nvSpPr>
        <p:spPr>
          <a:xfrm>
            <a:off x="10441066" y="2780752"/>
            <a:ext cx="1240473" cy="4800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F498F5A-80F0-6DA7-E053-0BE24AF074ED}"/>
              </a:ext>
            </a:extLst>
          </p:cNvPr>
          <p:cNvSpPr/>
          <p:nvPr/>
        </p:nvSpPr>
        <p:spPr>
          <a:xfrm>
            <a:off x="10425110" y="4200835"/>
            <a:ext cx="1240473" cy="4800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B3E74700-933F-7423-9BDC-D6DDF3E5BD7D}"/>
              </a:ext>
            </a:extLst>
          </p:cNvPr>
          <p:cNvSpPr/>
          <p:nvPr/>
        </p:nvSpPr>
        <p:spPr>
          <a:xfrm>
            <a:off x="3856309" y="2545105"/>
            <a:ext cx="1240473" cy="4800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57C9CADD-4549-6BEB-316D-68C61E4A9391}"/>
              </a:ext>
            </a:extLst>
          </p:cNvPr>
          <p:cNvSpPr/>
          <p:nvPr/>
        </p:nvSpPr>
        <p:spPr>
          <a:xfrm>
            <a:off x="3890297" y="3734637"/>
            <a:ext cx="1240473" cy="4800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258B3F66-FCB3-0643-0585-80A5D70E79B1}"/>
              </a:ext>
            </a:extLst>
          </p:cNvPr>
          <p:cNvSpPr/>
          <p:nvPr/>
        </p:nvSpPr>
        <p:spPr>
          <a:xfrm>
            <a:off x="3890297" y="4509390"/>
            <a:ext cx="1240473" cy="4800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5790F942-304D-A280-50F8-F794A72AB376}"/>
              </a:ext>
            </a:extLst>
          </p:cNvPr>
          <p:cNvSpPr/>
          <p:nvPr/>
        </p:nvSpPr>
        <p:spPr>
          <a:xfrm>
            <a:off x="6596509" y="680709"/>
            <a:ext cx="1114425" cy="362926"/>
          </a:xfrm>
          <a:prstGeom prst="ellipse">
            <a:avLst/>
          </a:prstGeom>
          <a:solidFill>
            <a:srgbClr val="DAE2F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Input</a:t>
            </a:r>
          </a:p>
        </p:txBody>
      </p:sp>
      <p:cxnSp>
        <p:nvCxnSpPr>
          <p:cNvPr id="1025" name="Straight Arrow Connector 1024">
            <a:extLst>
              <a:ext uri="{FF2B5EF4-FFF2-40B4-BE49-F238E27FC236}">
                <a16:creationId xmlns:a16="http://schemas.microsoft.com/office/drawing/2014/main" id="{67C6A50A-5EF3-FDFA-1DF8-FF12B5F79374}"/>
              </a:ext>
            </a:extLst>
          </p:cNvPr>
          <p:cNvCxnSpPr>
            <a:cxnSpLocks/>
            <a:stCxn id="1024" idx="4"/>
            <a:endCxn id="1027" idx="0"/>
          </p:cNvCxnSpPr>
          <p:nvPr/>
        </p:nvCxnSpPr>
        <p:spPr>
          <a:xfrm flipH="1">
            <a:off x="7150795" y="1043635"/>
            <a:ext cx="2927" cy="1836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6DDE4174-5F26-F012-6668-7F3AC02508CC}"/>
              </a:ext>
            </a:extLst>
          </p:cNvPr>
          <p:cNvSpPr/>
          <p:nvPr/>
        </p:nvSpPr>
        <p:spPr>
          <a:xfrm>
            <a:off x="6384032" y="1227261"/>
            <a:ext cx="1533526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Conv_BN_ReLU 3x3</a:t>
            </a:r>
          </a:p>
        </p:txBody>
      </p:sp>
      <p:cxnSp>
        <p:nvCxnSpPr>
          <p:cNvPr id="1029" name="Straight Arrow Connector 1028">
            <a:extLst>
              <a:ext uri="{FF2B5EF4-FFF2-40B4-BE49-F238E27FC236}">
                <a16:creationId xmlns:a16="http://schemas.microsoft.com/office/drawing/2014/main" id="{3756CD7B-6C6E-6512-6CD1-73815FC17EB4}"/>
              </a:ext>
            </a:extLst>
          </p:cNvPr>
          <p:cNvCxnSpPr>
            <a:cxnSpLocks/>
            <a:stCxn id="1027" idx="2"/>
            <a:endCxn id="1030" idx="0"/>
          </p:cNvCxnSpPr>
          <p:nvPr/>
        </p:nvCxnSpPr>
        <p:spPr>
          <a:xfrm>
            <a:off x="7150795" y="1533215"/>
            <a:ext cx="0" cy="1903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0" name="Rectangle 1029">
            <a:extLst>
              <a:ext uri="{FF2B5EF4-FFF2-40B4-BE49-F238E27FC236}">
                <a16:creationId xmlns:a16="http://schemas.microsoft.com/office/drawing/2014/main" id="{B1FF888A-F3FF-F80C-5904-DB89250BCCE7}"/>
              </a:ext>
            </a:extLst>
          </p:cNvPr>
          <p:cNvSpPr/>
          <p:nvPr/>
        </p:nvSpPr>
        <p:spPr>
          <a:xfrm>
            <a:off x="6384032" y="1723613"/>
            <a:ext cx="1533526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Conv_BN_ReLU 3x3</a:t>
            </a:r>
          </a:p>
        </p:txBody>
      </p:sp>
      <p:cxnSp>
        <p:nvCxnSpPr>
          <p:cNvPr id="1031" name="Straight Arrow Connector 1030">
            <a:extLst>
              <a:ext uri="{FF2B5EF4-FFF2-40B4-BE49-F238E27FC236}">
                <a16:creationId xmlns:a16="http://schemas.microsoft.com/office/drawing/2014/main" id="{D9A998C8-3055-DD8C-55A0-2C6705630CC1}"/>
              </a:ext>
            </a:extLst>
          </p:cNvPr>
          <p:cNvCxnSpPr>
            <a:cxnSpLocks/>
            <a:stCxn id="1030" idx="2"/>
            <a:endCxn id="1032" idx="0"/>
          </p:cNvCxnSpPr>
          <p:nvPr/>
        </p:nvCxnSpPr>
        <p:spPr>
          <a:xfrm>
            <a:off x="7150795" y="2029567"/>
            <a:ext cx="0" cy="1887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2" name="Rectangle 1031">
            <a:extLst>
              <a:ext uri="{FF2B5EF4-FFF2-40B4-BE49-F238E27FC236}">
                <a16:creationId xmlns:a16="http://schemas.microsoft.com/office/drawing/2014/main" id="{8C464D27-69CA-A624-F546-59C9832C06B8}"/>
              </a:ext>
            </a:extLst>
          </p:cNvPr>
          <p:cNvSpPr/>
          <p:nvPr/>
        </p:nvSpPr>
        <p:spPr>
          <a:xfrm>
            <a:off x="6384032" y="2218349"/>
            <a:ext cx="1533526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Inverted Residual</a:t>
            </a:r>
          </a:p>
        </p:txBody>
      </p:sp>
      <p:cxnSp>
        <p:nvCxnSpPr>
          <p:cNvPr id="1039" name="Straight Arrow Connector 1038">
            <a:extLst>
              <a:ext uri="{FF2B5EF4-FFF2-40B4-BE49-F238E27FC236}">
                <a16:creationId xmlns:a16="http://schemas.microsoft.com/office/drawing/2014/main" id="{5E1CFCAE-EE20-626D-19FF-D595AD120B35}"/>
              </a:ext>
            </a:extLst>
          </p:cNvPr>
          <p:cNvCxnSpPr>
            <a:cxnSpLocks/>
            <a:endCxn id="1040" idx="0"/>
          </p:cNvCxnSpPr>
          <p:nvPr/>
        </p:nvCxnSpPr>
        <p:spPr>
          <a:xfrm>
            <a:off x="7150795" y="2524303"/>
            <a:ext cx="0" cy="1887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245AF331-1245-D4E7-85CC-74FD946C7BBF}"/>
              </a:ext>
            </a:extLst>
          </p:cNvPr>
          <p:cNvSpPr/>
          <p:nvPr/>
        </p:nvSpPr>
        <p:spPr>
          <a:xfrm>
            <a:off x="6384032" y="2713085"/>
            <a:ext cx="1533526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Inverted Residual</a:t>
            </a:r>
          </a:p>
        </p:txBody>
      </p:sp>
      <p:cxnSp>
        <p:nvCxnSpPr>
          <p:cNvPr id="1041" name="Straight Arrow Connector 1040">
            <a:extLst>
              <a:ext uri="{FF2B5EF4-FFF2-40B4-BE49-F238E27FC236}">
                <a16:creationId xmlns:a16="http://schemas.microsoft.com/office/drawing/2014/main" id="{EEB3E8B3-7BDD-2B89-C517-D54FCF5EFA81}"/>
              </a:ext>
            </a:extLst>
          </p:cNvPr>
          <p:cNvCxnSpPr>
            <a:cxnSpLocks/>
          </p:cNvCxnSpPr>
          <p:nvPr/>
        </p:nvCxnSpPr>
        <p:spPr>
          <a:xfrm>
            <a:off x="7169847" y="3017931"/>
            <a:ext cx="0" cy="1887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5" name="Straight Arrow Connector 1044">
            <a:extLst>
              <a:ext uri="{FF2B5EF4-FFF2-40B4-BE49-F238E27FC236}">
                <a16:creationId xmlns:a16="http://schemas.microsoft.com/office/drawing/2014/main" id="{A8146C18-AF93-D786-06C4-C13BC848B0E2}"/>
              </a:ext>
            </a:extLst>
          </p:cNvPr>
          <p:cNvCxnSpPr>
            <a:cxnSpLocks/>
            <a:endCxn id="1046" idx="0"/>
          </p:cNvCxnSpPr>
          <p:nvPr/>
        </p:nvCxnSpPr>
        <p:spPr>
          <a:xfrm>
            <a:off x="7169847" y="3326913"/>
            <a:ext cx="0" cy="1887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35A62F42-E083-2A8C-D35E-E91BBA0170BA}"/>
              </a:ext>
            </a:extLst>
          </p:cNvPr>
          <p:cNvSpPr/>
          <p:nvPr/>
        </p:nvSpPr>
        <p:spPr>
          <a:xfrm>
            <a:off x="6403084" y="3515695"/>
            <a:ext cx="1533526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Inverted Residual</a:t>
            </a: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275F6E93-55A5-B10C-F0E9-296601E3F060}"/>
              </a:ext>
            </a:extLst>
          </p:cNvPr>
          <p:cNvSpPr txBox="1"/>
          <p:nvPr/>
        </p:nvSpPr>
        <p:spPr>
          <a:xfrm>
            <a:off x="6334460" y="3022047"/>
            <a:ext cx="1602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…………………....</a:t>
            </a:r>
          </a:p>
        </p:txBody>
      </p:sp>
      <p:cxnSp>
        <p:nvCxnSpPr>
          <p:cNvPr id="1050" name="Straight Arrow Connector 1049">
            <a:extLst>
              <a:ext uri="{FF2B5EF4-FFF2-40B4-BE49-F238E27FC236}">
                <a16:creationId xmlns:a16="http://schemas.microsoft.com/office/drawing/2014/main" id="{309E42DC-408E-3DDD-D9DB-66392F005AD7}"/>
              </a:ext>
            </a:extLst>
          </p:cNvPr>
          <p:cNvCxnSpPr>
            <a:cxnSpLocks/>
            <a:endCxn id="1051" idx="0"/>
          </p:cNvCxnSpPr>
          <p:nvPr/>
        </p:nvCxnSpPr>
        <p:spPr>
          <a:xfrm>
            <a:off x="7169847" y="3821121"/>
            <a:ext cx="0" cy="1903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1" name="Rectangle 1050">
            <a:extLst>
              <a:ext uri="{FF2B5EF4-FFF2-40B4-BE49-F238E27FC236}">
                <a16:creationId xmlns:a16="http://schemas.microsoft.com/office/drawing/2014/main" id="{AD8E3BF3-1499-DE92-D9CB-0DD0B0AB26B7}"/>
              </a:ext>
            </a:extLst>
          </p:cNvPr>
          <p:cNvSpPr/>
          <p:nvPr/>
        </p:nvSpPr>
        <p:spPr>
          <a:xfrm>
            <a:off x="6403084" y="4011519"/>
            <a:ext cx="1533526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Conv_BN_ReLU 3x3</a:t>
            </a:r>
          </a:p>
        </p:txBody>
      </p:sp>
      <p:cxnSp>
        <p:nvCxnSpPr>
          <p:cNvPr id="1052" name="Straight Arrow Connector 1051">
            <a:extLst>
              <a:ext uri="{FF2B5EF4-FFF2-40B4-BE49-F238E27FC236}">
                <a16:creationId xmlns:a16="http://schemas.microsoft.com/office/drawing/2014/main" id="{F6D70455-89C9-FA80-8D0D-9EE9652AE8F2}"/>
              </a:ext>
            </a:extLst>
          </p:cNvPr>
          <p:cNvCxnSpPr>
            <a:cxnSpLocks/>
            <a:endCxn id="1053" idx="0"/>
          </p:cNvCxnSpPr>
          <p:nvPr/>
        </p:nvCxnSpPr>
        <p:spPr>
          <a:xfrm>
            <a:off x="7169847" y="4316718"/>
            <a:ext cx="0" cy="1903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3" name="Rectangle 1052">
            <a:extLst>
              <a:ext uri="{FF2B5EF4-FFF2-40B4-BE49-F238E27FC236}">
                <a16:creationId xmlns:a16="http://schemas.microsoft.com/office/drawing/2014/main" id="{50C21FB5-3D42-F961-D4D5-DB0D79EC5E9C}"/>
              </a:ext>
            </a:extLst>
          </p:cNvPr>
          <p:cNvSpPr/>
          <p:nvPr/>
        </p:nvSpPr>
        <p:spPr>
          <a:xfrm>
            <a:off x="6403084" y="4507116"/>
            <a:ext cx="1533526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Conv 2D 1x1, BN, ReLU</a:t>
            </a:r>
          </a:p>
        </p:txBody>
      </p:sp>
      <p:cxnSp>
        <p:nvCxnSpPr>
          <p:cNvPr id="1055" name="Straight Arrow Connector 1054">
            <a:extLst>
              <a:ext uri="{FF2B5EF4-FFF2-40B4-BE49-F238E27FC236}">
                <a16:creationId xmlns:a16="http://schemas.microsoft.com/office/drawing/2014/main" id="{4A6C4BDE-80B3-85CD-B59C-5C7EE6D1403C}"/>
              </a:ext>
            </a:extLst>
          </p:cNvPr>
          <p:cNvCxnSpPr>
            <a:cxnSpLocks/>
            <a:endCxn id="1056" idx="0"/>
          </p:cNvCxnSpPr>
          <p:nvPr/>
        </p:nvCxnSpPr>
        <p:spPr>
          <a:xfrm>
            <a:off x="7169847" y="4812315"/>
            <a:ext cx="0" cy="1903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6" name="Rectangle 1055">
            <a:extLst>
              <a:ext uri="{FF2B5EF4-FFF2-40B4-BE49-F238E27FC236}">
                <a16:creationId xmlns:a16="http://schemas.microsoft.com/office/drawing/2014/main" id="{AC703C88-F2FE-47FD-1A12-AA46A7B7DCAF}"/>
              </a:ext>
            </a:extLst>
          </p:cNvPr>
          <p:cNvSpPr/>
          <p:nvPr/>
        </p:nvSpPr>
        <p:spPr>
          <a:xfrm>
            <a:off x="6403084" y="5002713"/>
            <a:ext cx="1533526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Global Avg Pool (x1,x2,x3)</a:t>
            </a:r>
          </a:p>
        </p:txBody>
      </p:sp>
      <p:cxnSp>
        <p:nvCxnSpPr>
          <p:cNvPr id="1057" name="Straight Arrow Connector 1056">
            <a:extLst>
              <a:ext uri="{FF2B5EF4-FFF2-40B4-BE49-F238E27FC236}">
                <a16:creationId xmlns:a16="http://schemas.microsoft.com/office/drawing/2014/main" id="{05E1D667-8379-3FD8-1CBE-6B630D68FB21}"/>
              </a:ext>
            </a:extLst>
          </p:cNvPr>
          <p:cNvCxnSpPr>
            <a:cxnSpLocks/>
            <a:stCxn id="1056" idx="2"/>
          </p:cNvCxnSpPr>
          <p:nvPr/>
        </p:nvCxnSpPr>
        <p:spPr>
          <a:xfrm>
            <a:off x="7169847" y="5308667"/>
            <a:ext cx="0" cy="1872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8" name="Rectangle 1057">
            <a:extLst>
              <a:ext uri="{FF2B5EF4-FFF2-40B4-BE49-F238E27FC236}">
                <a16:creationId xmlns:a16="http://schemas.microsoft.com/office/drawing/2014/main" id="{BF3A1705-1932-331E-3EB8-2EA1994E12DB}"/>
              </a:ext>
            </a:extLst>
          </p:cNvPr>
          <p:cNvSpPr/>
          <p:nvPr/>
        </p:nvSpPr>
        <p:spPr>
          <a:xfrm>
            <a:off x="6403084" y="5495925"/>
            <a:ext cx="1533526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Fully Connected (Landmark prediction) </a:t>
            </a:r>
          </a:p>
        </p:txBody>
      </p:sp>
      <p:sp>
        <p:nvSpPr>
          <p:cNvPr id="1063" name="Oval 1062">
            <a:extLst>
              <a:ext uri="{FF2B5EF4-FFF2-40B4-BE49-F238E27FC236}">
                <a16:creationId xmlns:a16="http://schemas.microsoft.com/office/drawing/2014/main" id="{EC467199-1A98-046F-AD55-1C9DF3055165}"/>
              </a:ext>
            </a:extLst>
          </p:cNvPr>
          <p:cNvSpPr/>
          <p:nvPr/>
        </p:nvSpPr>
        <p:spPr>
          <a:xfrm>
            <a:off x="8390889" y="1786231"/>
            <a:ext cx="1114425" cy="362926"/>
          </a:xfrm>
          <a:prstGeom prst="ellipse">
            <a:avLst/>
          </a:prstGeom>
          <a:solidFill>
            <a:srgbClr val="DAE2F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Input</a:t>
            </a:r>
          </a:p>
        </p:txBody>
      </p:sp>
      <p:cxnSp>
        <p:nvCxnSpPr>
          <p:cNvPr id="1070" name="Straight Arrow Connector 1069">
            <a:extLst>
              <a:ext uri="{FF2B5EF4-FFF2-40B4-BE49-F238E27FC236}">
                <a16:creationId xmlns:a16="http://schemas.microsoft.com/office/drawing/2014/main" id="{9FAEB0EA-A314-E3BD-13B9-354EC0F94A43}"/>
              </a:ext>
            </a:extLst>
          </p:cNvPr>
          <p:cNvCxnSpPr>
            <a:cxnSpLocks/>
            <a:stCxn id="1063" idx="4"/>
            <a:endCxn id="1071" idx="0"/>
          </p:cNvCxnSpPr>
          <p:nvPr/>
        </p:nvCxnSpPr>
        <p:spPr>
          <a:xfrm>
            <a:off x="8948102" y="2149157"/>
            <a:ext cx="0" cy="3698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1" name="Rectangle 1070">
            <a:extLst>
              <a:ext uri="{FF2B5EF4-FFF2-40B4-BE49-F238E27FC236}">
                <a16:creationId xmlns:a16="http://schemas.microsoft.com/office/drawing/2014/main" id="{17B04C9E-1106-214F-AF6C-E11BCC29610E}"/>
              </a:ext>
            </a:extLst>
          </p:cNvPr>
          <p:cNvSpPr/>
          <p:nvPr/>
        </p:nvSpPr>
        <p:spPr>
          <a:xfrm>
            <a:off x="8348297" y="2519007"/>
            <a:ext cx="1199609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Conv_BN_ReLU 3x3</a:t>
            </a:r>
          </a:p>
        </p:txBody>
      </p:sp>
      <p:cxnSp>
        <p:nvCxnSpPr>
          <p:cNvPr id="1075" name="Straight Arrow Connector 1074">
            <a:extLst>
              <a:ext uri="{FF2B5EF4-FFF2-40B4-BE49-F238E27FC236}">
                <a16:creationId xmlns:a16="http://schemas.microsoft.com/office/drawing/2014/main" id="{1FC9C0F4-9BBF-59EC-9559-9A61E4C14CE6}"/>
              </a:ext>
            </a:extLst>
          </p:cNvPr>
          <p:cNvCxnSpPr>
            <a:cxnSpLocks/>
            <a:endCxn id="1076" idx="0"/>
          </p:cNvCxnSpPr>
          <p:nvPr/>
        </p:nvCxnSpPr>
        <p:spPr>
          <a:xfrm>
            <a:off x="8948102" y="2818037"/>
            <a:ext cx="0" cy="1978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6" name="Rectangle 1075">
            <a:extLst>
              <a:ext uri="{FF2B5EF4-FFF2-40B4-BE49-F238E27FC236}">
                <a16:creationId xmlns:a16="http://schemas.microsoft.com/office/drawing/2014/main" id="{07E35135-9259-2700-3D5F-A5C3DBDC7D01}"/>
              </a:ext>
            </a:extLst>
          </p:cNvPr>
          <p:cNvSpPr/>
          <p:nvPr/>
        </p:nvSpPr>
        <p:spPr>
          <a:xfrm>
            <a:off x="8348297" y="3015848"/>
            <a:ext cx="1199609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Conv_BN_ReLU 3x3</a:t>
            </a:r>
          </a:p>
        </p:txBody>
      </p:sp>
      <p:cxnSp>
        <p:nvCxnSpPr>
          <p:cNvPr id="1077" name="Straight Arrow Connector 1076">
            <a:extLst>
              <a:ext uri="{FF2B5EF4-FFF2-40B4-BE49-F238E27FC236}">
                <a16:creationId xmlns:a16="http://schemas.microsoft.com/office/drawing/2014/main" id="{0D657201-14B6-1B41-1D85-30741D5DF733}"/>
              </a:ext>
            </a:extLst>
          </p:cNvPr>
          <p:cNvCxnSpPr>
            <a:cxnSpLocks/>
            <a:endCxn id="1078" idx="0"/>
          </p:cNvCxnSpPr>
          <p:nvPr/>
        </p:nvCxnSpPr>
        <p:spPr>
          <a:xfrm>
            <a:off x="8948102" y="3321802"/>
            <a:ext cx="0" cy="1978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8" name="Rectangle 1077">
            <a:extLst>
              <a:ext uri="{FF2B5EF4-FFF2-40B4-BE49-F238E27FC236}">
                <a16:creationId xmlns:a16="http://schemas.microsoft.com/office/drawing/2014/main" id="{2351652F-B04E-2DCB-20EA-E1E893442158}"/>
              </a:ext>
            </a:extLst>
          </p:cNvPr>
          <p:cNvSpPr/>
          <p:nvPr/>
        </p:nvSpPr>
        <p:spPr>
          <a:xfrm>
            <a:off x="8348297" y="3519613"/>
            <a:ext cx="1199609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Conv_BN_ReLU 3x3</a:t>
            </a:r>
          </a:p>
        </p:txBody>
      </p:sp>
      <p:cxnSp>
        <p:nvCxnSpPr>
          <p:cNvPr id="1079" name="Straight Arrow Connector 1078">
            <a:extLst>
              <a:ext uri="{FF2B5EF4-FFF2-40B4-BE49-F238E27FC236}">
                <a16:creationId xmlns:a16="http://schemas.microsoft.com/office/drawing/2014/main" id="{A2A7A0D6-AE37-4A23-ED3D-917146C49AD3}"/>
              </a:ext>
            </a:extLst>
          </p:cNvPr>
          <p:cNvCxnSpPr>
            <a:cxnSpLocks/>
            <a:stCxn id="1078" idx="2"/>
            <a:endCxn id="1080" idx="0"/>
          </p:cNvCxnSpPr>
          <p:nvPr/>
        </p:nvCxnSpPr>
        <p:spPr>
          <a:xfrm>
            <a:off x="8948102" y="3825567"/>
            <a:ext cx="0" cy="18395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0" name="Rectangle 1079">
            <a:extLst>
              <a:ext uri="{FF2B5EF4-FFF2-40B4-BE49-F238E27FC236}">
                <a16:creationId xmlns:a16="http://schemas.microsoft.com/office/drawing/2014/main" id="{B06DC7AA-6FF1-7B48-C597-51E7F0250756}"/>
              </a:ext>
            </a:extLst>
          </p:cNvPr>
          <p:cNvSpPr/>
          <p:nvPr/>
        </p:nvSpPr>
        <p:spPr>
          <a:xfrm>
            <a:off x="8348297" y="4009520"/>
            <a:ext cx="1199609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Global Avg Pool</a:t>
            </a:r>
          </a:p>
        </p:txBody>
      </p:sp>
      <p:cxnSp>
        <p:nvCxnSpPr>
          <p:cNvPr id="1082" name="Straight Arrow Connector 1081">
            <a:extLst>
              <a:ext uri="{FF2B5EF4-FFF2-40B4-BE49-F238E27FC236}">
                <a16:creationId xmlns:a16="http://schemas.microsoft.com/office/drawing/2014/main" id="{B9DB5962-8DC6-B160-7612-E8F8B48888AA}"/>
              </a:ext>
            </a:extLst>
          </p:cNvPr>
          <p:cNvCxnSpPr>
            <a:cxnSpLocks/>
            <a:endCxn id="1083" idx="0"/>
          </p:cNvCxnSpPr>
          <p:nvPr/>
        </p:nvCxnSpPr>
        <p:spPr>
          <a:xfrm>
            <a:off x="8948102" y="4308550"/>
            <a:ext cx="0" cy="1978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Rectangle 1082">
            <a:extLst>
              <a:ext uri="{FF2B5EF4-FFF2-40B4-BE49-F238E27FC236}">
                <a16:creationId xmlns:a16="http://schemas.microsoft.com/office/drawing/2014/main" id="{1B1D1388-A3E7-6B6C-A764-376D6050D2CD}"/>
              </a:ext>
            </a:extLst>
          </p:cNvPr>
          <p:cNvSpPr/>
          <p:nvPr/>
        </p:nvSpPr>
        <p:spPr>
          <a:xfrm>
            <a:off x="8348297" y="4506361"/>
            <a:ext cx="1199609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Fully Connected + ReLU</a:t>
            </a:r>
          </a:p>
        </p:txBody>
      </p:sp>
      <p:cxnSp>
        <p:nvCxnSpPr>
          <p:cNvPr id="1085" name="Straight Connector 1084">
            <a:extLst>
              <a:ext uri="{FF2B5EF4-FFF2-40B4-BE49-F238E27FC236}">
                <a16:creationId xmlns:a16="http://schemas.microsoft.com/office/drawing/2014/main" id="{92BA7451-A305-10AA-BF8F-48796EAE3153}"/>
              </a:ext>
            </a:extLst>
          </p:cNvPr>
          <p:cNvCxnSpPr>
            <a:cxnSpLocks/>
            <a:stCxn id="1040" idx="3"/>
          </p:cNvCxnSpPr>
          <p:nvPr/>
        </p:nvCxnSpPr>
        <p:spPr>
          <a:xfrm>
            <a:off x="7917558" y="2866062"/>
            <a:ext cx="16899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7" name="Straight Connector 1086">
            <a:extLst>
              <a:ext uri="{FF2B5EF4-FFF2-40B4-BE49-F238E27FC236}">
                <a16:creationId xmlns:a16="http://schemas.microsoft.com/office/drawing/2014/main" id="{E0E62514-1F53-EDFC-DA92-EA587ABED4D3}"/>
              </a:ext>
            </a:extLst>
          </p:cNvPr>
          <p:cNvCxnSpPr/>
          <p:nvPr/>
        </p:nvCxnSpPr>
        <p:spPr>
          <a:xfrm flipV="1">
            <a:off x="8086550" y="1227261"/>
            <a:ext cx="0" cy="16388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9" name="Connector: Elbow 1098">
            <a:extLst>
              <a:ext uri="{FF2B5EF4-FFF2-40B4-BE49-F238E27FC236}">
                <a16:creationId xmlns:a16="http://schemas.microsoft.com/office/drawing/2014/main" id="{31160FAD-2FB7-6CEB-FC0A-1D37B97056FE}"/>
              </a:ext>
            </a:extLst>
          </p:cNvPr>
          <p:cNvCxnSpPr>
            <a:endCxn id="1063" idx="0"/>
          </p:cNvCxnSpPr>
          <p:nvPr/>
        </p:nvCxnSpPr>
        <p:spPr>
          <a:xfrm>
            <a:off x="8086550" y="1227261"/>
            <a:ext cx="861552" cy="558970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3" name="Rectangle 1102">
            <a:extLst>
              <a:ext uri="{FF2B5EF4-FFF2-40B4-BE49-F238E27FC236}">
                <a16:creationId xmlns:a16="http://schemas.microsoft.com/office/drawing/2014/main" id="{2F3C100E-3392-A61B-B313-950C5E0279A7}"/>
              </a:ext>
            </a:extLst>
          </p:cNvPr>
          <p:cNvSpPr/>
          <p:nvPr/>
        </p:nvSpPr>
        <p:spPr>
          <a:xfrm>
            <a:off x="8346262" y="5022264"/>
            <a:ext cx="1199609" cy="305954"/>
          </a:xfrm>
          <a:prstGeom prst="rect">
            <a:avLst/>
          </a:prstGeom>
          <a:solidFill>
            <a:srgbClr val="FBE5D5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Fully Connected (Pose Estimation)</a:t>
            </a:r>
          </a:p>
        </p:txBody>
      </p:sp>
      <p:sp>
        <p:nvSpPr>
          <p:cNvPr id="1104" name="Rectangle: Rounded Corners 1103">
            <a:extLst>
              <a:ext uri="{FF2B5EF4-FFF2-40B4-BE49-F238E27FC236}">
                <a16:creationId xmlns:a16="http://schemas.microsoft.com/office/drawing/2014/main" id="{B7B1E488-88E9-A95B-CFAF-2B13B365B491}"/>
              </a:ext>
            </a:extLst>
          </p:cNvPr>
          <p:cNvSpPr/>
          <p:nvPr/>
        </p:nvSpPr>
        <p:spPr>
          <a:xfrm>
            <a:off x="8162525" y="1506746"/>
            <a:ext cx="1485769" cy="418147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5" name="TextBox 1104">
            <a:extLst>
              <a:ext uri="{FF2B5EF4-FFF2-40B4-BE49-F238E27FC236}">
                <a16:creationId xmlns:a16="http://schemas.microsoft.com/office/drawing/2014/main" id="{A5AB2B5D-6D39-5F31-BB34-B9D042585423}"/>
              </a:ext>
            </a:extLst>
          </p:cNvPr>
          <p:cNvSpPr txBox="1"/>
          <p:nvPr/>
        </p:nvSpPr>
        <p:spPr>
          <a:xfrm>
            <a:off x="8346262" y="5372049"/>
            <a:ext cx="1302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Auxiliary Net</a:t>
            </a:r>
          </a:p>
        </p:txBody>
      </p:sp>
      <p:sp>
        <p:nvSpPr>
          <p:cNvPr id="1106" name="Rectangle 1105">
            <a:extLst>
              <a:ext uri="{FF2B5EF4-FFF2-40B4-BE49-F238E27FC236}">
                <a16:creationId xmlns:a16="http://schemas.microsoft.com/office/drawing/2014/main" id="{8E6EE96E-F870-11C9-28D5-8696D61D5E53}"/>
              </a:ext>
            </a:extLst>
          </p:cNvPr>
          <p:cNvSpPr/>
          <p:nvPr/>
        </p:nvSpPr>
        <p:spPr>
          <a:xfrm>
            <a:off x="6096000" y="644975"/>
            <a:ext cx="3678870" cy="5695372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07" name="Straight Arrow Connector 1106">
            <a:extLst>
              <a:ext uri="{FF2B5EF4-FFF2-40B4-BE49-F238E27FC236}">
                <a16:creationId xmlns:a16="http://schemas.microsoft.com/office/drawing/2014/main" id="{D5F2B9E2-1847-E0A2-B5B4-F52A7AFD0785}"/>
              </a:ext>
            </a:extLst>
          </p:cNvPr>
          <p:cNvCxnSpPr>
            <a:cxnSpLocks/>
          </p:cNvCxnSpPr>
          <p:nvPr/>
        </p:nvCxnSpPr>
        <p:spPr>
          <a:xfrm>
            <a:off x="8956991" y="4812315"/>
            <a:ext cx="0" cy="1978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TextBox 1107">
            <a:extLst>
              <a:ext uri="{FF2B5EF4-FFF2-40B4-BE49-F238E27FC236}">
                <a16:creationId xmlns:a16="http://schemas.microsoft.com/office/drawing/2014/main" id="{311A6628-C39C-D037-51A8-7AAFE229EF12}"/>
              </a:ext>
            </a:extLst>
          </p:cNvPr>
          <p:cNvSpPr txBox="1"/>
          <p:nvPr/>
        </p:nvSpPr>
        <p:spPr>
          <a:xfrm>
            <a:off x="8056721" y="629430"/>
            <a:ext cx="1591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Custom MobileNetV2</a:t>
            </a:r>
          </a:p>
        </p:txBody>
      </p:sp>
      <p:sp>
        <p:nvSpPr>
          <p:cNvPr id="1110" name="Oval 1109">
            <a:extLst>
              <a:ext uri="{FF2B5EF4-FFF2-40B4-BE49-F238E27FC236}">
                <a16:creationId xmlns:a16="http://schemas.microsoft.com/office/drawing/2014/main" id="{A46EE7C0-0C12-E88E-FDE8-C0DE3FBA673A}"/>
              </a:ext>
            </a:extLst>
          </p:cNvPr>
          <p:cNvSpPr/>
          <p:nvPr/>
        </p:nvSpPr>
        <p:spPr>
          <a:xfrm>
            <a:off x="6612632" y="5967139"/>
            <a:ext cx="1114425" cy="362926"/>
          </a:xfrm>
          <a:prstGeom prst="ellipse">
            <a:avLst/>
          </a:prstGeom>
          <a:solidFill>
            <a:srgbClr val="DAE2F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Output</a:t>
            </a:r>
          </a:p>
        </p:txBody>
      </p:sp>
      <p:cxnSp>
        <p:nvCxnSpPr>
          <p:cNvPr id="1111" name="Straight Arrow Connector 1110">
            <a:extLst>
              <a:ext uri="{FF2B5EF4-FFF2-40B4-BE49-F238E27FC236}">
                <a16:creationId xmlns:a16="http://schemas.microsoft.com/office/drawing/2014/main" id="{EB26D45A-EBEA-5623-AFEC-5487FC55C6EA}"/>
              </a:ext>
            </a:extLst>
          </p:cNvPr>
          <p:cNvCxnSpPr>
            <a:cxnSpLocks/>
            <a:stCxn id="1058" idx="2"/>
            <a:endCxn id="1110" idx="0"/>
          </p:cNvCxnSpPr>
          <p:nvPr/>
        </p:nvCxnSpPr>
        <p:spPr>
          <a:xfrm flipH="1">
            <a:off x="7169845" y="5801879"/>
            <a:ext cx="2" cy="1652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66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203FA-82A5-51E3-CD85-ED02E1921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17D7F92-41D8-59CA-2C5C-E8EE1F4159B1}"/>
              </a:ext>
            </a:extLst>
          </p:cNvPr>
          <p:cNvSpPr/>
          <p:nvPr/>
        </p:nvSpPr>
        <p:spPr>
          <a:xfrm>
            <a:off x="2619375" y="3797813"/>
            <a:ext cx="7559096" cy="1707900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1954FEA-274C-D566-D8C0-0E1CE31A734E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64905858-D261-5012-962F-C9540D640E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E5708B-EC1D-4759-FA98-6AE1FE31D54E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26B6C6-3C04-C9EC-EF7F-67244D71A2B0}"/>
              </a:ext>
            </a:extLst>
          </p:cNvPr>
          <p:cNvSpPr txBox="1"/>
          <p:nvPr/>
        </p:nvSpPr>
        <p:spPr>
          <a:xfrm>
            <a:off x="4070185" y="789015"/>
            <a:ext cx="6294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MobileNetV2 Building Blocks</a:t>
            </a:r>
            <a:endParaRPr lang="en-US" sz="24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F4B5B3-C93F-7FF0-5EC3-DC743A95C35F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D3E00B-9C3B-7B84-3523-805197304352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12AE0DF-36A4-07C4-FCBF-96B50AD891D0}"/>
              </a:ext>
            </a:extLst>
          </p:cNvPr>
          <p:cNvGrpSpPr/>
          <p:nvPr/>
        </p:nvGrpSpPr>
        <p:grpSpPr>
          <a:xfrm>
            <a:off x="955059" y="1244392"/>
            <a:ext cx="9665106" cy="2174135"/>
            <a:chOff x="955059" y="1501567"/>
            <a:chExt cx="9665106" cy="217413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FA75DB2-A977-14EB-BA84-EA5025849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55059" y="1501567"/>
              <a:ext cx="1969451" cy="2160732"/>
            </a:xfrm>
            <a:prstGeom prst="rect">
              <a:avLst/>
            </a:prstGeom>
          </p:spPr>
        </p:pic>
        <p:sp>
          <p:nvSpPr>
            <p:cNvPr id="27" name="Cube 26">
              <a:extLst>
                <a:ext uri="{FF2B5EF4-FFF2-40B4-BE49-F238E27FC236}">
                  <a16:creationId xmlns:a16="http://schemas.microsoft.com/office/drawing/2014/main" id="{640F70EB-1F27-3B69-B805-FC50EC171C3A}"/>
                </a:ext>
              </a:extLst>
            </p:cNvPr>
            <p:cNvSpPr/>
            <p:nvPr/>
          </p:nvSpPr>
          <p:spPr>
            <a:xfrm>
              <a:off x="3070603" y="1578282"/>
              <a:ext cx="687727" cy="2097420"/>
            </a:xfrm>
            <a:prstGeom prst="cube">
              <a:avLst>
                <a:gd name="adj" fmla="val 79136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7564BDA5-5205-AD72-5B54-2ACF002867DC}"/>
                </a:ext>
              </a:extLst>
            </p:cNvPr>
            <p:cNvSpPr/>
            <p:nvPr/>
          </p:nvSpPr>
          <p:spPr>
            <a:xfrm>
              <a:off x="3473488" y="2581933"/>
              <a:ext cx="992361" cy="136389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Cube 28">
              <a:extLst>
                <a:ext uri="{FF2B5EF4-FFF2-40B4-BE49-F238E27FC236}">
                  <a16:creationId xmlns:a16="http://schemas.microsoft.com/office/drawing/2014/main" id="{2CE6E1A0-11B3-BFEC-31F5-4D0C8C19DF51}"/>
                </a:ext>
              </a:extLst>
            </p:cNvPr>
            <p:cNvSpPr/>
            <p:nvPr/>
          </p:nvSpPr>
          <p:spPr>
            <a:xfrm>
              <a:off x="4487346" y="1760976"/>
              <a:ext cx="824646" cy="1499076"/>
            </a:xfrm>
            <a:prstGeom prst="cube">
              <a:avLst>
                <a:gd name="adj" fmla="val 62600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>
              <a:extLst>
                <a:ext uri="{FF2B5EF4-FFF2-40B4-BE49-F238E27FC236}">
                  <a16:creationId xmlns:a16="http://schemas.microsoft.com/office/drawing/2014/main" id="{23424266-9330-ED39-0064-8E29254E8298}"/>
                </a:ext>
              </a:extLst>
            </p:cNvPr>
            <p:cNvSpPr/>
            <p:nvPr/>
          </p:nvSpPr>
          <p:spPr>
            <a:xfrm>
              <a:off x="5048647" y="2561878"/>
              <a:ext cx="683807" cy="136389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ube 30">
              <a:extLst>
                <a:ext uri="{FF2B5EF4-FFF2-40B4-BE49-F238E27FC236}">
                  <a16:creationId xmlns:a16="http://schemas.microsoft.com/office/drawing/2014/main" id="{0DEC35A9-DCCB-D867-A877-920A5C8A8FF3}"/>
                </a:ext>
              </a:extLst>
            </p:cNvPr>
            <p:cNvSpPr/>
            <p:nvPr/>
          </p:nvSpPr>
          <p:spPr>
            <a:xfrm>
              <a:off x="5757192" y="1894708"/>
              <a:ext cx="1108280" cy="1159068"/>
            </a:xfrm>
            <a:prstGeom prst="cube">
              <a:avLst>
                <a:gd name="adj" fmla="val 37401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>
              <a:extLst>
                <a:ext uri="{FF2B5EF4-FFF2-40B4-BE49-F238E27FC236}">
                  <a16:creationId xmlns:a16="http://schemas.microsoft.com/office/drawing/2014/main" id="{4017C837-81B1-E121-77E8-5AC6922225DD}"/>
                </a:ext>
              </a:extLst>
            </p:cNvPr>
            <p:cNvSpPr/>
            <p:nvPr/>
          </p:nvSpPr>
          <p:spPr>
            <a:xfrm>
              <a:off x="6626864" y="2567147"/>
              <a:ext cx="520626" cy="136389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Cube 32">
              <a:extLst>
                <a:ext uri="{FF2B5EF4-FFF2-40B4-BE49-F238E27FC236}">
                  <a16:creationId xmlns:a16="http://schemas.microsoft.com/office/drawing/2014/main" id="{F6362525-99F3-3590-D885-2AEFDC0DA72B}"/>
                </a:ext>
              </a:extLst>
            </p:cNvPr>
            <p:cNvSpPr/>
            <p:nvPr/>
          </p:nvSpPr>
          <p:spPr>
            <a:xfrm>
              <a:off x="7167283" y="2322550"/>
              <a:ext cx="1073646" cy="442377"/>
            </a:xfrm>
            <a:prstGeom prst="cube">
              <a:avLst>
                <a:gd name="adj" fmla="val 37401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Arrow: Right 33">
              <a:extLst>
                <a:ext uri="{FF2B5EF4-FFF2-40B4-BE49-F238E27FC236}">
                  <a16:creationId xmlns:a16="http://schemas.microsoft.com/office/drawing/2014/main" id="{E871BACD-F60C-0A84-E9D3-3696BE4D0BB5}"/>
                </a:ext>
              </a:extLst>
            </p:cNvPr>
            <p:cNvSpPr/>
            <p:nvPr/>
          </p:nvSpPr>
          <p:spPr>
            <a:xfrm>
              <a:off x="8145962" y="2558797"/>
              <a:ext cx="520626" cy="136389"/>
            </a:xfrm>
            <a:prstGeom prst="rightArrow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1338923A-6853-FDFE-A6EF-FD710E1B6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97239" y="1501567"/>
              <a:ext cx="1922926" cy="2160732"/>
            </a:xfrm>
            <a:prstGeom prst="rect">
              <a:avLst/>
            </a:prstGeom>
          </p:spPr>
        </p:pic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84C602C-907F-94F7-CCA3-726E1A1A255E}"/>
              </a:ext>
            </a:extLst>
          </p:cNvPr>
          <p:cNvCxnSpPr>
            <a:cxnSpLocks/>
            <a:stCxn id="31" idx="3"/>
          </p:cNvCxnSpPr>
          <p:nvPr/>
        </p:nvCxnSpPr>
        <p:spPr>
          <a:xfrm>
            <a:off x="6104078" y="2796601"/>
            <a:ext cx="0" cy="77146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CD1411A-D879-0EB5-F12E-ED8A6B78754B}"/>
              </a:ext>
            </a:extLst>
          </p:cNvPr>
          <p:cNvCxnSpPr>
            <a:cxnSpLocks/>
          </p:cNvCxnSpPr>
          <p:nvPr/>
        </p:nvCxnSpPr>
        <p:spPr>
          <a:xfrm flipH="1">
            <a:off x="838200" y="3568065"/>
            <a:ext cx="526587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5284EA56-A7F2-00D4-5591-56F20A19C435}"/>
              </a:ext>
            </a:extLst>
          </p:cNvPr>
          <p:cNvCxnSpPr>
            <a:cxnSpLocks/>
            <a:endCxn id="63" idx="2"/>
          </p:cNvCxnSpPr>
          <p:nvPr/>
        </p:nvCxnSpPr>
        <p:spPr>
          <a:xfrm rot="16200000" flipH="1">
            <a:off x="771777" y="3634485"/>
            <a:ext cx="1308172" cy="117533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ube 62">
            <a:extLst>
              <a:ext uri="{FF2B5EF4-FFF2-40B4-BE49-F238E27FC236}">
                <a16:creationId xmlns:a16="http://schemas.microsoft.com/office/drawing/2014/main" id="{67738DBD-8811-6818-A4AB-B301223EC8A5}"/>
              </a:ext>
            </a:extLst>
          </p:cNvPr>
          <p:cNvSpPr/>
          <p:nvPr/>
        </p:nvSpPr>
        <p:spPr>
          <a:xfrm>
            <a:off x="2013528" y="3868584"/>
            <a:ext cx="824646" cy="1499076"/>
          </a:xfrm>
          <a:prstGeom prst="cube">
            <a:avLst>
              <a:gd name="adj" fmla="val 626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ube 64">
            <a:extLst>
              <a:ext uri="{FF2B5EF4-FFF2-40B4-BE49-F238E27FC236}">
                <a16:creationId xmlns:a16="http://schemas.microsoft.com/office/drawing/2014/main" id="{C071BFEE-1165-4F7D-9F9E-A83ADEF69605}"/>
              </a:ext>
            </a:extLst>
          </p:cNvPr>
          <p:cNvSpPr/>
          <p:nvPr/>
        </p:nvSpPr>
        <p:spPr>
          <a:xfrm>
            <a:off x="4013504" y="3939293"/>
            <a:ext cx="1800556" cy="1499076"/>
          </a:xfrm>
          <a:prstGeom prst="cube">
            <a:avLst>
              <a:gd name="adj" fmla="val 3444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Cube 65">
            <a:extLst>
              <a:ext uri="{FF2B5EF4-FFF2-40B4-BE49-F238E27FC236}">
                <a16:creationId xmlns:a16="http://schemas.microsoft.com/office/drawing/2014/main" id="{9439E295-2079-0E2E-CB6E-199872625C42}"/>
              </a:ext>
            </a:extLst>
          </p:cNvPr>
          <p:cNvSpPr/>
          <p:nvPr/>
        </p:nvSpPr>
        <p:spPr>
          <a:xfrm>
            <a:off x="7245684" y="3868584"/>
            <a:ext cx="1800556" cy="1499076"/>
          </a:xfrm>
          <a:prstGeom prst="cube">
            <a:avLst>
              <a:gd name="adj" fmla="val 3444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Cube 66">
            <a:extLst>
              <a:ext uri="{FF2B5EF4-FFF2-40B4-BE49-F238E27FC236}">
                <a16:creationId xmlns:a16="http://schemas.microsoft.com/office/drawing/2014/main" id="{BC5EE770-6652-B2FF-A4F0-1FA27743BEA9}"/>
              </a:ext>
            </a:extLst>
          </p:cNvPr>
          <p:cNvSpPr/>
          <p:nvPr/>
        </p:nvSpPr>
        <p:spPr>
          <a:xfrm>
            <a:off x="10364305" y="3868584"/>
            <a:ext cx="824646" cy="1499076"/>
          </a:xfrm>
          <a:prstGeom prst="cube">
            <a:avLst>
              <a:gd name="adj" fmla="val 626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Arrow: Right 68">
                <a:extLst>
                  <a:ext uri="{FF2B5EF4-FFF2-40B4-BE49-F238E27FC236}">
                    <a16:creationId xmlns:a16="http://schemas.microsoft.com/office/drawing/2014/main" id="{0BD988FA-ACD2-7155-6E85-0F610ACE075C}"/>
                  </a:ext>
                </a:extLst>
              </p:cNvPr>
              <p:cNvSpPr/>
              <p:nvPr/>
            </p:nvSpPr>
            <p:spPr>
              <a:xfrm>
                <a:off x="2552700" y="4537501"/>
                <a:ext cx="1460804" cy="606620"/>
              </a:xfrm>
              <a:prstGeom prst="rightArrow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 1</a:t>
                </a:r>
                <a14:m>
                  <m:oMath xmlns:m="http://schemas.openxmlformats.org/officeDocument/2006/math">
                    <m:r>
                      <a:rPr lang="en-US" sz="12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sz="1200" b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1, ReLU</a:t>
                </a:r>
              </a:p>
            </p:txBody>
          </p:sp>
        </mc:Choice>
        <mc:Fallback xmlns="">
          <p:sp>
            <p:nvSpPr>
              <p:cNvPr id="69" name="Arrow: Right 68">
                <a:extLst>
                  <a:ext uri="{FF2B5EF4-FFF2-40B4-BE49-F238E27FC236}">
                    <a16:creationId xmlns:a16="http://schemas.microsoft.com/office/drawing/2014/main" id="{0BD988FA-ACD2-7155-6E85-0F610ACE07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2700" y="4537501"/>
                <a:ext cx="1460804" cy="606620"/>
              </a:xfrm>
              <a:prstGeom prst="rightArrow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Arrow: Right 69">
                <a:extLst>
                  <a:ext uri="{FF2B5EF4-FFF2-40B4-BE49-F238E27FC236}">
                    <a16:creationId xmlns:a16="http://schemas.microsoft.com/office/drawing/2014/main" id="{A4AE0B8F-B108-0BE4-A258-3C28B0423280}"/>
                  </a:ext>
                </a:extLst>
              </p:cNvPr>
              <p:cNvSpPr/>
              <p:nvPr/>
            </p:nvSpPr>
            <p:spPr>
              <a:xfrm>
                <a:off x="5644512" y="4533303"/>
                <a:ext cx="1601167" cy="606620"/>
              </a:xfrm>
              <a:prstGeom prst="rightArrow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Depthwise Conv </a:t>
                </a:r>
              </a:p>
              <a:p>
                <a:pPr algn="ctr"/>
                <a:r>
                  <a:rPr lang="en-US" sz="1100" b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1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sz="11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𝟑</m:t>
                    </m:r>
                  </m:oMath>
                </a14:m>
                <a:r>
                  <a:rPr lang="en-US" sz="1100" b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ReLU</a:t>
                </a:r>
              </a:p>
            </p:txBody>
          </p:sp>
        </mc:Choice>
        <mc:Fallback xmlns="">
          <p:sp>
            <p:nvSpPr>
              <p:cNvPr id="70" name="Arrow: Right 69">
                <a:extLst>
                  <a:ext uri="{FF2B5EF4-FFF2-40B4-BE49-F238E27FC236}">
                    <a16:creationId xmlns:a16="http://schemas.microsoft.com/office/drawing/2014/main" id="{A4AE0B8F-B108-0BE4-A258-3C28B04232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4512" y="4533303"/>
                <a:ext cx="1601167" cy="606620"/>
              </a:xfrm>
              <a:prstGeom prst="rightArrow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D9682375-7749-6416-32D7-A5E915DA6FD7}"/>
                  </a:ext>
                </a:extLst>
              </p:cNvPr>
              <p:cNvSpPr/>
              <p:nvPr/>
            </p:nvSpPr>
            <p:spPr>
              <a:xfrm>
                <a:off x="8763138" y="4533303"/>
                <a:ext cx="1601167" cy="606620"/>
              </a:xfrm>
              <a:prstGeom prst="rightArrow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b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 1</a:t>
                </a:r>
                <a14:m>
                  <m:oMath xmlns:m="http://schemas.openxmlformats.org/officeDocument/2006/math">
                    <m:r>
                      <a:rPr lang="en-US" sz="13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sz="1300" b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1, Linear</a:t>
                </a:r>
              </a:p>
            </p:txBody>
          </p:sp>
        </mc:Choice>
        <mc:Fallback xmlns=""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D9682375-7749-6416-32D7-A5E915DA6F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63138" y="4533303"/>
                <a:ext cx="1601167" cy="606620"/>
              </a:xfrm>
              <a:prstGeom prst="rightArrow">
                <a:avLst/>
              </a:prstGeom>
              <a:blipFill>
                <a:blip r:embed="rId7"/>
                <a:stretch>
                  <a:fillRect l="-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D25AD68E-2EDF-D50D-5AE3-9A2A6611C196}"/>
              </a:ext>
            </a:extLst>
          </p:cNvPr>
          <p:cNvSpPr txBox="1"/>
          <p:nvPr/>
        </p:nvSpPr>
        <p:spPr>
          <a:xfrm>
            <a:off x="5814060" y="3776478"/>
            <a:ext cx="43074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Transformation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5DBF2713-3C45-9B40-71BB-14B1E62DA25D}"/>
              </a:ext>
            </a:extLst>
          </p:cNvPr>
          <p:cNvCxnSpPr>
            <a:cxnSpLocks/>
            <a:stCxn id="63" idx="4"/>
            <a:endCxn id="67" idx="3"/>
          </p:cNvCxnSpPr>
          <p:nvPr/>
        </p:nvCxnSpPr>
        <p:spPr>
          <a:xfrm>
            <a:off x="2321946" y="4876236"/>
            <a:ext cx="8196568" cy="491424"/>
          </a:xfrm>
          <a:prstGeom prst="curvedConnector4">
            <a:avLst>
              <a:gd name="adj1" fmla="val 938"/>
              <a:gd name="adj2" fmla="val 162024"/>
            </a:avLst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32F75F11-2D24-3A05-7631-549A3B926092}"/>
              </a:ext>
            </a:extLst>
          </p:cNvPr>
          <p:cNvSpPr/>
          <p:nvPr/>
        </p:nvSpPr>
        <p:spPr>
          <a:xfrm>
            <a:off x="6104078" y="5505713"/>
            <a:ext cx="953947" cy="49784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Add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2EAC496-B68E-2816-93F9-348016A5BE38}"/>
              </a:ext>
            </a:extLst>
          </p:cNvPr>
          <p:cNvSpPr txBox="1"/>
          <p:nvPr/>
        </p:nvSpPr>
        <p:spPr>
          <a:xfrm>
            <a:off x="6082146" y="5982025"/>
            <a:ext cx="9758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Shortcut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62A35D-872E-ECF4-BEB1-D2F500821598}"/>
              </a:ext>
            </a:extLst>
          </p:cNvPr>
          <p:cNvSpPr txBox="1"/>
          <p:nvPr/>
        </p:nvSpPr>
        <p:spPr>
          <a:xfrm>
            <a:off x="1643496" y="5429299"/>
            <a:ext cx="12810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Bottleneck</a:t>
            </a:r>
          </a:p>
          <a:p>
            <a:r>
              <a:rPr 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1138D4-0EFA-FFA7-8115-14D9FFC0C80E}"/>
              </a:ext>
            </a:extLst>
          </p:cNvPr>
          <p:cNvSpPr txBox="1"/>
          <p:nvPr/>
        </p:nvSpPr>
        <p:spPr>
          <a:xfrm>
            <a:off x="10243961" y="5534676"/>
            <a:ext cx="12810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Bottleneck</a:t>
            </a:r>
          </a:p>
          <a:p>
            <a:r>
              <a:rPr 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B171C2-432F-A9A4-5421-0D50ED44E5C1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A48CF64-D712-1C34-B94D-58CE4BAAEB8C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Problem solving Stickers - Free miscellaneous Stickers">
            <a:extLst>
              <a:ext uri="{FF2B5EF4-FFF2-40B4-BE49-F238E27FC236}">
                <a16:creationId xmlns:a16="http://schemas.microsoft.com/office/drawing/2014/main" id="{E775ED47-C584-E2E0-753A-E6BE120D7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87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15A8F-E57D-6F1F-E5B7-3A2FDE682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F363EA0-C15D-4F56-F3D2-3152A876C959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DB30D154-8594-05DC-0AAB-E8FAD3D3DD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E48323-09D9-84FE-45A5-78C2B7526336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0C698A-1A23-FF06-1F9A-5BEAE6CFDD37}"/>
              </a:ext>
            </a:extLst>
          </p:cNvPr>
          <p:cNvSpPr txBox="1"/>
          <p:nvPr/>
        </p:nvSpPr>
        <p:spPr>
          <a:xfrm>
            <a:off x="4070185" y="789015"/>
            <a:ext cx="6294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 Architecture and Backbone design</a:t>
            </a:r>
            <a:endParaRPr lang="en-US" sz="24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510691-F1E2-55D2-AC96-3E366B26ECA2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22E6A6B-6A26-F7C2-18AC-D7A0F72BC14B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90502C4-A768-9E2E-A618-7BDD81F8064C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B76789-821F-D8E2-A22B-B9353BDF201D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diagram of a blockchain&#10;&#10;AI-generated content may be incorrect.">
            <a:extLst>
              <a:ext uri="{FF2B5EF4-FFF2-40B4-BE49-F238E27FC236}">
                <a16:creationId xmlns:a16="http://schemas.microsoft.com/office/drawing/2014/main" id="{066E695C-40CB-5959-0EA0-2B5DD1DF0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130" y="1330550"/>
            <a:ext cx="10500418" cy="470483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1C6084-3318-A73C-6DEF-68BD7AFC4B27}"/>
              </a:ext>
            </a:extLst>
          </p:cNvPr>
          <p:cNvSpPr txBox="1"/>
          <p:nvPr/>
        </p:nvSpPr>
        <p:spPr>
          <a:xfrm>
            <a:off x="466724" y="5985005"/>
            <a:ext cx="2962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MobileNetV2 backbone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F51350-65ED-F811-D252-CB9DAC3A2FD5}"/>
              </a:ext>
            </a:extLst>
          </p:cNvPr>
          <p:cNvSpPr txBox="1"/>
          <p:nvPr/>
        </p:nvSpPr>
        <p:spPr>
          <a:xfrm>
            <a:off x="581024" y="1089856"/>
            <a:ext cx="2733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Auxiliary Model</a:t>
            </a:r>
          </a:p>
        </p:txBody>
      </p:sp>
      <p:pic>
        <p:nvPicPr>
          <p:cNvPr id="2" name="Picture 2" descr="Problem solving Stickers - Free miscellaneous Stickers">
            <a:extLst>
              <a:ext uri="{FF2B5EF4-FFF2-40B4-BE49-F238E27FC236}">
                <a16:creationId xmlns:a16="http://schemas.microsoft.com/office/drawing/2014/main" id="{0DE33D2A-9378-B903-45D6-B8FF24A97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728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80F62-AF87-ABCE-25CE-7FFCCA7AF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DDCA1A-2469-41FD-F2C5-43619444A059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71A298FA-5785-4288-172B-9CB501111E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44E33D-5D1B-2685-C8A5-FB8C34CE58B7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+mj-lt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06AE107-6EF4-EFEB-45B0-87D19E77C00D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4679BA9-C3D3-8A3D-3F9D-395934B89E6B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+mj-lt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F69310-9173-E0E3-995D-A8C6BDEDE845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FEB8522-96AC-3C81-A846-DC2ABAC3610E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Problem solving Stickers - Free miscellaneous Stickers">
            <a:extLst>
              <a:ext uri="{FF2B5EF4-FFF2-40B4-BE49-F238E27FC236}">
                <a16:creationId xmlns:a16="http://schemas.microsoft.com/office/drawing/2014/main" id="{73864C31-F477-E57E-8867-FABCA55DF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at is Quantization and how to use it with TensorFlow">
            <a:extLst>
              <a:ext uri="{FF2B5EF4-FFF2-40B4-BE49-F238E27FC236}">
                <a16:creationId xmlns:a16="http://schemas.microsoft.com/office/drawing/2014/main" id="{D80538E4-8CC2-9A32-43DA-D6D662AE5D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7205"/>
          <a:stretch>
            <a:fillRect/>
          </a:stretch>
        </p:blipFill>
        <p:spPr bwMode="auto">
          <a:xfrm>
            <a:off x="899928" y="742432"/>
            <a:ext cx="5706693" cy="286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omputer chip color icon 3764683 Vector Art at Vecteezy">
            <a:extLst>
              <a:ext uri="{FF2B5EF4-FFF2-40B4-BE49-F238E27FC236}">
                <a16:creationId xmlns:a16="http://schemas.microsoft.com/office/drawing/2014/main" id="{E7A1ABF8-8DF9-7130-043C-224B63590B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111"/>
          <a:stretch>
            <a:fillRect/>
          </a:stretch>
        </p:blipFill>
        <p:spPr bwMode="auto">
          <a:xfrm>
            <a:off x="773616" y="4532050"/>
            <a:ext cx="1051406" cy="110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0C3767D-3993-F371-70A1-FC11180791DD}"/>
              </a:ext>
            </a:extLst>
          </p:cNvPr>
          <p:cNvSpPr txBox="1"/>
          <p:nvPr/>
        </p:nvSpPr>
        <p:spPr>
          <a:xfrm>
            <a:off x="85007" y="4200514"/>
            <a:ext cx="28305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US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imited on-chip memory</a:t>
            </a:r>
            <a:endParaRPr 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2CC3B7-5606-2C5C-B469-2B2AA0094EEB}"/>
              </a:ext>
            </a:extLst>
          </p:cNvPr>
          <p:cNvSpPr txBox="1"/>
          <p:nvPr/>
        </p:nvSpPr>
        <p:spPr>
          <a:xfrm>
            <a:off x="2953631" y="4209691"/>
            <a:ext cx="15804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US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ast inference</a:t>
            </a:r>
            <a:endParaRPr 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B7C84D4-E431-314B-5545-85332931C1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91" t="6652" r="16843" b="8839"/>
          <a:stretch>
            <a:fillRect/>
          </a:stretch>
        </p:blipFill>
        <p:spPr bwMode="auto">
          <a:xfrm>
            <a:off x="3202710" y="4637103"/>
            <a:ext cx="999070" cy="889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20C991A-54D9-E179-B22E-8EDA431358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4203" y="4569846"/>
            <a:ext cx="1355104" cy="10009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741472A-5448-D3E8-3F85-8121EE09400D}"/>
              </a:ext>
            </a:extLst>
          </p:cNvPr>
          <p:cNvSpPr txBox="1"/>
          <p:nvPr/>
        </p:nvSpPr>
        <p:spPr>
          <a:xfrm>
            <a:off x="6858156" y="4192032"/>
            <a:ext cx="13837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Low power</a:t>
            </a:r>
            <a:endParaRPr 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32F460B-3B0B-317A-F84F-80DAB05E4B42}"/>
              </a:ext>
            </a:extLst>
          </p:cNvPr>
          <p:cNvCxnSpPr>
            <a:cxnSpLocks/>
            <a:stCxn id="2052" idx="2"/>
            <a:endCxn id="13" idx="0"/>
          </p:cNvCxnSpPr>
          <p:nvPr/>
        </p:nvCxnSpPr>
        <p:spPr>
          <a:xfrm flipH="1">
            <a:off x="1500263" y="3610557"/>
            <a:ext cx="2253012" cy="589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0ABF22-C1C5-F038-B914-3B910DEB4436}"/>
              </a:ext>
            </a:extLst>
          </p:cNvPr>
          <p:cNvCxnSpPr>
            <a:cxnSpLocks/>
            <a:stCxn id="2052" idx="2"/>
            <a:endCxn id="16" idx="0"/>
          </p:cNvCxnSpPr>
          <p:nvPr/>
        </p:nvCxnSpPr>
        <p:spPr>
          <a:xfrm flipH="1">
            <a:off x="3743873" y="3610557"/>
            <a:ext cx="9402" cy="599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4546871-73B6-8E2B-E0E0-54C7CBF60F69}"/>
              </a:ext>
            </a:extLst>
          </p:cNvPr>
          <p:cNvCxnSpPr>
            <a:cxnSpLocks/>
            <a:stCxn id="2052" idx="2"/>
            <a:endCxn id="19" idx="0"/>
          </p:cNvCxnSpPr>
          <p:nvPr/>
        </p:nvCxnSpPr>
        <p:spPr>
          <a:xfrm>
            <a:off x="3753275" y="3610557"/>
            <a:ext cx="3796779" cy="5814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C68AB1C-D4A7-C03F-67F8-0828D6CCE10B}"/>
              </a:ext>
            </a:extLst>
          </p:cNvPr>
          <p:cNvGrpSpPr/>
          <p:nvPr/>
        </p:nvGrpSpPr>
        <p:grpSpPr>
          <a:xfrm>
            <a:off x="8846732" y="4256678"/>
            <a:ext cx="1660236" cy="1788336"/>
            <a:chOff x="9043420" y="4173861"/>
            <a:chExt cx="1656714" cy="186152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8443269-AA0E-151F-3FEA-CCB189BB27CA}"/>
                </a:ext>
              </a:extLst>
            </p:cNvPr>
            <p:cNvSpPr txBox="1"/>
            <p:nvPr/>
          </p:nvSpPr>
          <p:spPr>
            <a:xfrm>
              <a:off x="9081451" y="4173861"/>
              <a:ext cx="161868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1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Precision Loss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1DC862D-2C18-4EC0-9105-CC634E32FDC1}"/>
                </a:ext>
              </a:extLst>
            </p:cNvPr>
            <p:cNvGrpSpPr/>
            <p:nvPr/>
          </p:nvGrpSpPr>
          <p:grpSpPr>
            <a:xfrm>
              <a:off x="9043420" y="4177441"/>
              <a:ext cx="1656714" cy="1857943"/>
              <a:chOff x="8996243" y="4135120"/>
              <a:chExt cx="1656714" cy="1857943"/>
            </a:xfrm>
          </p:grpSpPr>
          <p:pic>
            <p:nvPicPr>
              <p:cNvPr id="2060" name="Picture 12" descr="Decrease percentage graphic design template Vector Image">
                <a:extLst>
                  <a:ext uri="{FF2B5EF4-FFF2-40B4-BE49-F238E27FC236}">
                    <a16:creationId xmlns:a16="http://schemas.microsoft.com/office/drawing/2014/main" id="{1A7A6BFF-D0E4-944D-ED1A-825E1EB8EB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997" t="21743" r="27010" b="39501"/>
              <a:stretch>
                <a:fillRect/>
              </a:stretch>
            </p:blipFill>
            <p:spPr bwMode="auto">
              <a:xfrm>
                <a:off x="9187755" y="4644183"/>
                <a:ext cx="1385486" cy="13488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1CAB1414-05F5-2AC0-964B-D3E120B29C53}"/>
                  </a:ext>
                </a:extLst>
              </p:cNvPr>
              <p:cNvSpPr/>
              <p:nvPr/>
            </p:nvSpPr>
            <p:spPr>
              <a:xfrm>
                <a:off x="8996243" y="4135120"/>
                <a:ext cx="1656714" cy="1822892"/>
              </a:xfrm>
              <a:prstGeom prst="round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31" name="Picture 2" descr="4. Memory and Compute Optimizations - Generative AI on AWS [Book]">
            <a:extLst>
              <a:ext uri="{FF2B5EF4-FFF2-40B4-BE49-F238E27FC236}">
                <a16:creationId xmlns:a16="http://schemas.microsoft.com/office/drawing/2014/main" id="{4EF497F5-0A70-ECF0-1E7A-3F6AA5CA3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1534" y="795797"/>
            <a:ext cx="4268933" cy="2961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Understanding safety functions: Response time">
            <a:extLst>
              <a:ext uri="{FF2B5EF4-FFF2-40B4-BE49-F238E27FC236}">
                <a16:creationId xmlns:a16="http://schemas.microsoft.com/office/drawing/2014/main" id="{4921D469-C9B0-F94B-DB02-759F906BA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762" y="4557838"/>
            <a:ext cx="1755528" cy="94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66D5945-1F14-26EA-1169-041001499FEA}"/>
              </a:ext>
            </a:extLst>
          </p:cNvPr>
          <p:cNvSpPr txBox="1"/>
          <p:nvPr/>
        </p:nvSpPr>
        <p:spPr>
          <a:xfrm>
            <a:off x="4983838" y="4224143"/>
            <a:ext cx="12695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Real-time</a:t>
            </a:r>
            <a:endParaRPr 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1498C74-83B6-322A-1327-1782E5CB91DB}"/>
              </a:ext>
            </a:extLst>
          </p:cNvPr>
          <p:cNvCxnSpPr>
            <a:cxnSpLocks/>
            <a:stCxn id="2052" idx="2"/>
            <a:endCxn id="17" idx="0"/>
          </p:cNvCxnSpPr>
          <p:nvPr/>
        </p:nvCxnSpPr>
        <p:spPr>
          <a:xfrm>
            <a:off x="3753275" y="3610557"/>
            <a:ext cx="1865332" cy="613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40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D5093-D811-AD39-843F-BE3883F34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020FCA-8DD9-4AB3-6050-53E9DB084A27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A7F9E78A-EC23-EC37-A838-5009B8D9E3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30A816-6C40-BCC6-90CB-47FD6E14759C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Congenial Black" panose="02000503040000020004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21B4F3-3B33-017E-AE46-4F1A38288645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4064441B-5440-0074-88E8-26EEC5EC9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234975"/>
              </p:ext>
            </p:extLst>
          </p:nvPr>
        </p:nvGraphicFramePr>
        <p:xfrm>
          <a:off x="63498" y="3634051"/>
          <a:ext cx="6170474" cy="268224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3085237">
                  <a:extLst>
                    <a:ext uri="{9D8B030D-6E8A-4147-A177-3AD203B41FA5}">
                      <a16:colId xmlns:a16="http://schemas.microsoft.com/office/drawing/2014/main" val="4059159039"/>
                    </a:ext>
                  </a:extLst>
                </a:gridCol>
                <a:gridCol w="3085237">
                  <a:extLst>
                    <a:ext uri="{9D8B030D-6E8A-4147-A177-3AD203B41FA5}">
                      <a16:colId xmlns:a16="http://schemas.microsoft.com/office/drawing/2014/main" val="2891117689"/>
                    </a:ext>
                  </a:extLst>
                </a:gridCol>
              </a:tblGrid>
              <a:tr h="3962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PTQ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3383916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Static calibration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355355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Compressed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903703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 Drop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1 - 2 %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219569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Fast (minutes)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765821"/>
                  </a:ext>
                </a:extLst>
              </a:tr>
              <a:tr h="7010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Advantage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Quick Deployment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38340"/>
                  </a:ext>
                </a:extLst>
              </a:tr>
            </a:tbl>
          </a:graphicData>
        </a:graphic>
      </p:graphicFrame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4CD82D49-B621-9FCB-02BB-9EFA5EAEC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623250"/>
              </p:ext>
            </p:extLst>
          </p:nvPr>
        </p:nvGraphicFramePr>
        <p:xfrm>
          <a:off x="63498" y="951811"/>
          <a:ext cx="6170475" cy="2628647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837940">
                  <a:extLst>
                    <a:ext uri="{9D8B030D-6E8A-4147-A177-3AD203B41FA5}">
                      <a16:colId xmlns:a16="http://schemas.microsoft.com/office/drawing/2014/main" val="4059159039"/>
                    </a:ext>
                  </a:extLst>
                </a:gridCol>
                <a:gridCol w="3332535">
                  <a:extLst>
                    <a:ext uri="{9D8B030D-6E8A-4147-A177-3AD203B41FA5}">
                      <a16:colId xmlns:a16="http://schemas.microsoft.com/office/drawing/2014/main" val="2891117689"/>
                    </a:ext>
                  </a:extLst>
                </a:gridCol>
              </a:tblGrid>
              <a:tr h="365948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QAT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3383916"/>
                  </a:ext>
                </a:extLst>
              </a:tr>
              <a:tr h="365948">
                <a:tc>
                  <a:txBody>
                    <a:bodyPr/>
                    <a:lstStyle/>
                    <a:p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Fake-quantization + Fine-tune</a:t>
                      </a:r>
                      <a:endParaRPr lang="en-US" sz="18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355355"/>
                  </a:ext>
                </a:extLst>
              </a:tr>
              <a:tr h="365948">
                <a:tc>
                  <a:txBody>
                    <a:bodyPr/>
                    <a:lstStyle/>
                    <a:p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Compressed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903703"/>
                  </a:ext>
                </a:extLst>
              </a:tr>
              <a:tr h="365948">
                <a:tc>
                  <a:txBody>
                    <a:bodyPr/>
                    <a:lstStyle/>
                    <a:p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 Drop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0.2 - 0.5%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219569"/>
                  </a:ext>
                </a:extLst>
              </a:tr>
              <a:tr h="365948">
                <a:tc>
                  <a:txBody>
                    <a:bodyPr/>
                    <a:lstStyle/>
                    <a:p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Low (hours)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765821"/>
                  </a:ext>
                </a:extLst>
              </a:tr>
              <a:tr h="64744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Advantage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kern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Higher Accuracy</a:t>
                      </a:r>
                      <a:endParaRPr lang="en-US" sz="2000" b="1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38340"/>
                  </a:ext>
                </a:extLst>
              </a:tr>
            </a:tbl>
          </a:graphicData>
        </a:graphic>
      </p:graphicFrame>
      <p:grpSp>
        <p:nvGrpSpPr>
          <p:cNvPr id="46" name="Group 45">
            <a:extLst>
              <a:ext uri="{FF2B5EF4-FFF2-40B4-BE49-F238E27FC236}">
                <a16:creationId xmlns:a16="http://schemas.microsoft.com/office/drawing/2014/main" id="{9ABF1863-439F-59D2-E0C1-52EBDD7B462D}"/>
              </a:ext>
            </a:extLst>
          </p:cNvPr>
          <p:cNvGrpSpPr/>
          <p:nvPr/>
        </p:nvGrpSpPr>
        <p:grpSpPr>
          <a:xfrm>
            <a:off x="6744641" y="1394944"/>
            <a:ext cx="6638062" cy="3958687"/>
            <a:chOff x="5375926" y="1269825"/>
            <a:chExt cx="7289721" cy="333845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97731D10-4673-BF6B-7ABA-94607390EE40}"/>
                    </a:ext>
                  </a:extLst>
                </p:cNvPr>
                <p:cNvSpPr txBox="1"/>
                <p:nvPr/>
              </p:nvSpPr>
              <p:spPr>
                <a:xfrm>
                  <a:off x="5375926" y="1269825"/>
                  <a:ext cx="4905598" cy="49796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Scale = 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b="1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max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INT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8) − 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min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INT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8) 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max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FP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32) − 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min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FP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32)</m:t>
                          </m:r>
                        </m:den>
                      </m:f>
                    </m:oMath>
                  </a14:m>
                  <a:r>
                    <a:rPr lang="en-US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​</a:t>
                  </a:r>
                </a:p>
              </p:txBody>
            </p:sp>
          </mc:Choice>
          <mc:Fallback xmlns="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97731D10-4673-BF6B-7ABA-94607390EE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75926" y="1269825"/>
                  <a:ext cx="4905598" cy="497968"/>
                </a:xfrm>
                <a:prstGeom prst="rect">
                  <a:avLst/>
                </a:prstGeom>
                <a:blipFill>
                  <a:blip r:embed="rId3"/>
                  <a:stretch>
                    <a:fillRect l="-109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B5155878-95C6-4BBC-EC75-8010DF940DC6}"/>
                    </a:ext>
                  </a:extLst>
                </p:cNvPr>
                <p:cNvSpPr txBox="1"/>
                <p:nvPr/>
              </p:nvSpPr>
              <p:spPr>
                <a:xfrm>
                  <a:off x="5375926" y="2287927"/>
                  <a:ext cx="4823048" cy="46606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Zero Point = round ( ​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b="1" i="0" smtClean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min</m:t>
                          </m:r>
                          <m:r>
                            <m:rPr>
                              <m:nor/>
                            </m:rPr>
                            <a:rPr lang="en-US" b="1" i="0" smtClean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1" i="0" smtClean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FP</m:t>
                          </m:r>
                          <m:r>
                            <m:rPr>
                              <m:nor/>
                            </m:rPr>
                            <a:rPr lang="en-US" b="1" i="0" smtClean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32)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b="1" i="0" smtClean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Scale</m:t>
                          </m:r>
                        </m:den>
                      </m:f>
                    </m:oMath>
                  </a14:m>
                  <a:r>
                    <a:rPr lang="en-US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 ​)</a:t>
                  </a:r>
                </a:p>
              </p:txBody>
            </p:sp>
          </mc:Choice>
          <mc:Fallback xmlns="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B5155878-95C6-4BBC-EC75-8010DF940DC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75926" y="2287927"/>
                  <a:ext cx="4823048" cy="466064"/>
                </a:xfrm>
                <a:prstGeom prst="rect">
                  <a:avLst/>
                </a:prstGeom>
                <a:blipFill>
                  <a:blip r:embed="rId4"/>
                  <a:stretch>
                    <a:fillRect l="-1110" b="-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2E26CFD1-8F6C-7CFD-9B67-A8F4829B91C2}"/>
                    </a:ext>
                  </a:extLst>
                </p:cNvPr>
                <p:cNvSpPr txBox="1"/>
                <p:nvPr/>
              </p:nvSpPr>
              <p:spPr>
                <a:xfrm>
                  <a:off x="5375926" y="3326757"/>
                  <a:ext cx="6906491" cy="46606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Quantized  = round ( 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FP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32 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Value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 − 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Zero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Point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b="1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Scale</m:t>
                          </m:r>
                        </m:den>
                      </m:f>
                    </m:oMath>
                  </a14:m>
                  <a:r>
                    <a:rPr lang="en-US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​ )</a:t>
                  </a:r>
                </a:p>
              </p:txBody>
            </p:sp>
          </mc:Choice>
          <mc:Fallback xmlns="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2E26CFD1-8F6C-7CFD-9B67-A8F4829B91C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75926" y="3326757"/>
                  <a:ext cx="6906491" cy="466064"/>
                </a:xfrm>
                <a:prstGeom prst="rect">
                  <a:avLst/>
                </a:prstGeom>
                <a:blipFill>
                  <a:blip r:embed="rId5"/>
                  <a:stretch>
                    <a:fillRect l="-775" b="-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5C04D60-4189-D87D-FF45-3BF996BF4FCB}"/>
                </a:ext>
              </a:extLst>
            </p:cNvPr>
            <p:cNvSpPr txBox="1"/>
            <p:nvPr/>
          </p:nvSpPr>
          <p:spPr>
            <a:xfrm>
              <a:off x="5375926" y="4296809"/>
              <a:ext cx="7289721" cy="311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Dequantized  = Scale × Quantized Value + Zero Point </a:t>
              </a:r>
            </a:p>
          </p:txBody>
        </p:sp>
      </p:grp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4060B2F-0781-E8C2-78EC-F31492753B29}"/>
              </a:ext>
            </a:extLst>
          </p:cNvPr>
          <p:cNvCxnSpPr>
            <a:cxnSpLocks/>
          </p:cNvCxnSpPr>
          <p:nvPr/>
        </p:nvCxnSpPr>
        <p:spPr>
          <a:xfrm>
            <a:off x="6302561" y="650088"/>
            <a:ext cx="0" cy="5557824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9E5318-9FAE-829F-8DA6-8C9389579FEB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7EBE0F-8E79-E4E9-00EF-FFDA3222922D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0309783-F243-89E6-B406-28305B09A414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Problem solving Stickers - Free miscellaneous Stickers">
            <a:extLst>
              <a:ext uri="{FF2B5EF4-FFF2-40B4-BE49-F238E27FC236}">
                <a16:creationId xmlns:a16="http://schemas.microsoft.com/office/drawing/2014/main" id="{4129DEB6-A901-A2E8-A522-EB351ED46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7607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16F49-90B6-1C0C-814F-F02FC4865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4DDF4E-477A-7960-35B9-A09CFE860A55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0234E524-27DE-EEBF-6D57-C4433C3FF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D23EB4-95B1-F2DE-BD78-61ED4798EAF9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Congenial Black" panose="02000503040000020004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6D1DF3-1502-9D1D-E3C5-E3BAF52FADED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27B61A7-0D32-C441-5431-67E83FA0E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150" y="2453011"/>
            <a:ext cx="10575701" cy="3881954"/>
          </a:xfrm>
          <a:prstGeom prst="rect">
            <a:avLst/>
          </a:prstGeom>
        </p:spPr>
      </p:pic>
      <p:pic>
        <p:nvPicPr>
          <p:cNvPr id="12" name="Picture 2" descr="Block diagrams with quantization steps via PTQ (uses a calibration data to calculate q-parameters) and QAT (simulates quantization via QDQ nodes and fine-tuning).">
            <a:extLst>
              <a:ext uri="{FF2B5EF4-FFF2-40B4-BE49-F238E27FC236}">
                <a16:creationId xmlns:a16="http://schemas.microsoft.com/office/drawing/2014/main" id="{36B85ADA-C14A-4A2A-CF34-1DEB607E19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" t="4096" r="1041" b="51632"/>
          <a:stretch>
            <a:fillRect/>
          </a:stretch>
        </p:blipFill>
        <p:spPr bwMode="auto">
          <a:xfrm>
            <a:off x="858170" y="735944"/>
            <a:ext cx="10475661" cy="1223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6354E8F-ABEA-944C-9294-556D7563208D}"/>
              </a:ext>
            </a:extLst>
          </p:cNvPr>
          <p:cNvCxnSpPr/>
          <p:nvPr/>
        </p:nvCxnSpPr>
        <p:spPr>
          <a:xfrm>
            <a:off x="0" y="6395738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423F7E3-58AA-7314-7549-6F823B8434A1}"/>
              </a:ext>
            </a:extLst>
          </p:cNvPr>
          <p:cNvSpPr txBox="1"/>
          <p:nvPr/>
        </p:nvSpPr>
        <p:spPr>
          <a:xfrm>
            <a:off x="3505483" y="1983394"/>
            <a:ext cx="5181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PTQ MODEL INFERENCE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981276-3733-99BB-29A9-F9221F67BA22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7B1AA6-7A0D-295F-F8B7-7E19DF85BF02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E022C29-AAEB-515E-53BF-12AFFBCBCA3C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Problem solving Stickers - Free miscellaneous Stickers">
            <a:extLst>
              <a:ext uri="{FF2B5EF4-FFF2-40B4-BE49-F238E27FC236}">
                <a16:creationId xmlns:a16="http://schemas.microsoft.com/office/drawing/2014/main" id="{DAC324C7-9CB1-A9F9-07A7-BE4DCA318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8603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A5A7D-4C27-758D-1E61-D54B16BBF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5FD1F35-CF57-8448-41EA-1C3EC833C167}"/>
              </a:ext>
            </a:extLst>
          </p:cNvPr>
          <p:cNvGrpSpPr/>
          <p:nvPr/>
        </p:nvGrpSpPr>
        <p:grpSpPr>
          <a:xfrm>
            <a:off x="3299909" y="1490298"/>
            <a:ext cx="9920251" cy="4908012"/>
            <a:chOff x="-420424" y="965017"/>
            <a:chExt cx="11123922" cy="5372519"/>
          </a:xfrm>
        </p:grpSpPr>
        <p:pic>
          <p:nvPicPr>
            <p:cNvPr id="7" name="Picture 2" descr="Contains two images, one before QAT (no QDQ nodes), and one after QAT (with QDQ nodes before Conv and MatMul layers).">
              <a:extLst>
                <a:ext uri="{FF2B5EF4-FFF2-40B4-BE49-F238E27FC236}">
                  <a16:creationId xmlns:a16="http://schemas.microsoft.com/office/drawing/2014/main" id="{E8D81A32-7BE8-2C7B-559A-428D7F30CF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2245" y="1502845"/>
              <a:ext cx="8663189" cy="48346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FA08A7-F2D6-322A-5FE4-99A330D36488}"/>
                </a:ext>
              </a:extLst>
            </p:cNvPr>
            <p:cNvSpPr txBox="1"/>
            <p:nvPr/>
          </p:nvSpPr>
          <p:spPr>
            <a:xfrm>
              <a:off x="-420424" y="965017"/>
              <a:ext cx="303612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Pre-trained </a:t>
              </a:r>
            </a:p>
            <a:p>
              <a:pPr algn="ctr"/>
              <a:r>
                <a:rPr lang="en-US" sz="28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model</a:t>
              </a:r>
              <a:endPara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C6CB40D-C247-9498-6127-2DFF25BF8BDB}"/>
                </a:ext>
              </a:extLst>
            </p:cNvPr>
            <p:cNvSpPr txBox="1"/>
            <p:nvPr/>
          </p:nvSpPr>
          <p:spPr>
            <a:xfrm>
              <a:off x="4577935" y="1765980"/>
              <a:ext cx="30361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Add QDQ node</a:t>
              </a:r>
              <a:endPara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D2DD132-5966-CC84-3000-1CBBFBE68ADE}"/>
                </a:ext>
              </a:extLst>
            </p:cNvPr>
            <p:cNvSpPr txBox="1"/>
            <p:nvPr/>
          </p:nvSpPr>
          <p:spPr>
            <a:xfrm>
              <a:off x="7667369" y="1119688"/>
              <a:ext cx="30361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Fine-tune</a:t>
              </a:r>
              <a:endPara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EEFEFF1-B0CE-5C68-40F6-541554FC74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1461"/>
          <a:stretch>
            <a:fillRect/>
          </a:stretch>
        </p:blipFill>
        <p:spPr>
          <a:xfrm>
            <a:off x="57951" y="1708960"/>
            <a:ext cx="3026540" cy="4332492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38FE8968-C595-769F-BADA-7B594DB04A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57A7943-ED9B-EF93-154D-D6EA7C416CF2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6395FEC-1555-7BA5-6136-B29F150F9CEE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91190D3-3085-0EC9-75F1-E018AB262D1C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Block diagrams with quantization steps via PTQ (uses a calibration data to calculate q-parameters) and QAT (simulates quantization via QDQ nodes and fine-tuning).">
            <a:extLst>
              <a:ext uri="{FF2B5EF4-FFF2-40B4-BE49-F238E27FC236}">
                <a16:creationId xmlns:a16="http://schemas.microsoft.com/office/drawing/2014/main" id="{FCC5EC88-4281-E6D9-B6BD-D9C944B99C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" t="50855" r="862" b="4357"/>
          <a:stretch>
            <a:fillRect/>
          </a:stretch>
        </p:blipFill>
        <p:spPr bwMode="auto">
          <a:xfrm>
            <a:off x="1637549" y="575394"/>
            <a:ext cx="8719185" cy="102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1C4C1A-4619-DF88-6B95-31D237DFA4FF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9A7A55-05B2-F431-5493-0A235CA55E73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501E4B8-8BF8-7840-56F2-078ED581BE44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Problem solving Stickers - Free miscellaneous Stickers">
            <a:extLst>
              <a:ext uri="{FF2B5EF4-FFF2-40B4-BE49-F238E27FC236}">
                <a16:creationId xmlns:a16="http://schemas.microsoft.com/office/drawing/2014/main" id="{8000508A-2D86-B105-DF9F-55D32FB60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088FF0D0-6D10-0165-6183-0A319947A168}"/>
              </a:ext>
            </a:extLst>
          </p:cNvPr>
          <p:cNvSpPr/>
          <p:nvPr/>
        </p:nvSpPr>
        <p:spPr>
          <a:xfrm>
            <a:off x="3215959" y="3544048"/>
            <a:ext cx="793148" cy="473264"/>
          </a:xfrm>
          <a:prstGeom prst="rightArrow">
            <a:avLst/>
          </a:prstGeom>
          <a:solidFill>
            <a:srgbClr val="FFC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0327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7BAB7CC-3D55-CB6F-4935-C38C7BE98520}"/>
              </a:ext>
            </a:extLst>
          </p:cNvPr>
          <p:cNvSpPr txBox="1"/>
          <p:nvPr/>
        </p:nvSpPr>
        <p:spPr>
          <a:xfrm>
            <a:off x="638175" y="2830544"/>
            <a:ext cx="11201400" cy="2305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tabLst>
                <a:tab pos="857250" algn="l"/>
              </a:tabLst>
            </a:pPr>
            <a:r>
              <a:rPr lang="en-US" sz="28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FACIAL LANDMARK DETECTION </a:t>
            </a:r>
          </a:p>
          <a:p>
            <a:pPr marL="0" marR="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tabLst>
                <a:tab pos="857250" algn="l"/>
              </a:tabLst>
            </a:pPr>
            <a:r>
              <a:rPr lang="en-US" sz="28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ON MULTIPLE PLATFORMS USING QUANTIZED MOBILENETV2 FOR EDGE AI APPLICATIONS</a:t>
            </a:r>
          </a:p>
          <a:p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D52AC3-800C-B40A-25BA-08C93B64A6AB}"/>
              </a:ext>
            </a:extLst>
          </p:cNvPr>
          <p:cNvSpPr txBox="1"/>
          <p:nvPr/>
        </p:nvSpPr>
        <p:spPr>
          <a:xfrm>
            <a:off x="3625848" y="4937004"/>
            <a:ext cx="67564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MEMBERS: 	Do Manh Dung       21119301 </a:t>
            </a:r>
          </a:p>
          <a:p>
            <a:r>
              <a:rPr lang="en-US" sz="2400" b="1"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		Dang Trung Nghia  21119313</a:t>
            </a:r>
          </a:p>
          <a:p>
            <a:r>
              <a:rPr lang="en-US" sz="2400" b="1"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Advisor</a:t>
            </a:r>
            <a:r>
              <a:rPr lang="en-US" sz="2400" b="1" dirty="0"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:</a:t>
            </a:r>
            <a:r>
              <a:rPr lang="en-US" sz="2400" b="1"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	PhD</a:t>
            </a:r>
            <a:r>
              <a:rPr lang="en-US" sz="2400" b="1" dirty="0"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. Pham Van Khoa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7F163F-FDF7-2CA9-A547-094D6641617E}"/>
              </a:ext>
            </a:extLst>
          </p:cNvPr>
          <p:cNvSpPr txBox="1"/>
          <p:nvPr/>
        </p:nvSpPr>
        <p:spPr>
          <a:xfrm>
            <a:off x="2291490" y="1658887"/>
            <a:ext cx="76090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vi-VN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PROJECT</a:t>
            </a:r>
            <a:endParaRPr lang="en-US" sz="2400" b="1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vi-VN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Major: COMPUTER ENGINEERING TECHNOLOGY</a:t>
            </a:r>
            <a:endParaRPr lang="en-US" sz="2400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9A7890-9432-CBE9-D218-06ED0CBD942D}"/>
              </a:ext>
            </a:extLst>
          </p:cNvPr>
          <p:cNvCxnSpPr/>
          <p:nvPr/>
        </p:nvCxnSpPr>
        <p:spPr>
          <a:xfrm>
            <a:off x="4285672" y="2429164"/>
            <a:ext cx="347472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9280F809-C6DF-9912-EC5F-2D56B93EF3DD}"/>
              </a:ext>
            </a:extLst>
          </p:cNvPr>
          <p:cNvSpPr/>
          <p:nvPr/>
        </p:nvSpPr>
        <p:spPr>
          <a:xfrm>
            <a:off x="0" y="0"/>
            <a:ext cx="12192000" cy="120032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 CHI MINH CITY UNIVERSITY OF TECHNOLOGY AND EDUCATION</a:t>
            </a:r>
          </a:p>
          <a:p>
            <a:pPr algn="ctr"/>
            <a:r>
              <a:rPr lang="en-US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FACULTY OF INTERNATIONAL EDUCATION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9AA474-ED06-9AB4-8564-6684A7CBDEA0}"/>
              </a:ext>
            </a:extLst>
          </p:cNvPr>
          <p:cNvSpPr/>
          <p:nvPr/>
        </p:nvSpPr>
        <p:spPr>
          <a:xfrm>
            <a:off x="0" y="1200329"/>
            <a:ext cx="12192000" cy="11789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B50202-43A0-3A8B-EC88-5ED3912B1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75" y="0"/>
            <a:ext cx="1200330" cy="12003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C848CF-4A9D-A50B-B77D-9D94295126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5" y="-172950"/>
            <a:ext cx="1546228" cy="154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54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D1E69-4E84-C536-A112-DEF41B558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612A000-3120-D786-87CD-B41A4F687ABC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3D48FC48-D469-5C88-DCB7-2622A9894A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66C083-838B-6092-D532-9EB94078CA04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A451FB-51C9-F214-16EC-47748B2ACD35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4905583-5565-5211-3318-FC46EE1A475F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BF6C08-F779-0562-101F-3BB6390E6D76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D889A-530D-6E47-D4B6-2B5E63D9CCF4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Problem solving Stickers - Free miscellaneous Stickers">
            <a:extLst>
              <a:ext uri="{FF2B5EF4-FFF2-40B4-BE49-F238E27FC236}">
                <a16:creationId xmlns:a16="http://schemas.microsoft.com/office/drawing/2014/main" id="{CB6D606E-9663-45DE-082E-A7641ECC5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6C844D8-D4F6-7604-9CB2-EF556336D1DA}"/>
              </a:ext>
            </a:extLst>
          </p:cNvPr>
          <p:cNvSpPr txBox="1"/>
          <p:nvPr/>
        </p:nvSpPr>
        <p:spPr>
          <a:xfrm>
            <a:off x="1208244" y="773652"/>
            <a:ext cx="29601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Voltage of platforms</a:t>
            </a:r>
          </a:p>
        </p:txBody>
      </p:sp>
      <p:sp>
        <p:nvSpPr>
          <p:cNvPr id="25" name="Rectangle 11">
            <a:extLst>
              <a:ext uri="{FF2B5EF4-FFF2-40B4-BE49-F238E27FC236}">
                <a16:creationId xmlns:a16="http://schemas.microsoft.com/office/drawing/2014/main" id="{037BCF7D-96F9-98B1-9491-65BBCF0B77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CB3CE07-AD51-5190-24AF-5ADDCE2CC137}"/>
              </a:ext>
            </a:extLst>
          </p:cNvPr>
          <p:cNvSpPr txBox="1"/>
          <p:nvPr/>
        </p:nvSpPr>
        <p:spPr>
          <a:xfrm>
            <a:off x="7177217" y="761685"/>
            <a:ext cx="45453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Model Conversion Pipeline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17ABBD7D-B190-700E-6856-BECACAF08B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278293"/>
              </p:ext>
            </p:extLst>
          </p:nvPr>
        </p:nvGraphicFramePr>
        <p:xfrm>
          <a:off x="376231" y="1210284"/>
          <a:ext cx="4835457" cy="22250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11819">
                  <a:extLst>
                    <a:ext uri="{9D8B030D-6E8A-4147-A177-3AD203B41FA5}">
                      <a16:colId xmlns:a16="http://schemas.microsoft.com/office/drawing/2014/main" val="1839544502"/>
                    </a:ext>
                  </a:extLst>
                </a:gridCol>
                <a:gridCol w="1611819">
                  <a:extLst>
                    <a:ext uri="{9D8B030D-6E8A-4147-A177-3AD203B41FA5}">
                      <a16:colId xmlns:a16="http://schemas.microsoft.com/office/drawing/2014/main" val="904338818"/>
                    </a:ext>
                  </a:extLst>
                </a:gridCol>
                <a:gridCol w="1611819">
                  <a:extLst>
                    <a:ext uri="{9D8B030D-6E8A-4147-A177-3AD203B41FA5}">
                      <a16:colId xmlns:a16="http://schemas.microsoft.com/office/drawing/2014/main" val="33768932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 spc="-10">
                          <a:effectLst/>
                        </a:rPr>
                        <a:t>Platform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 spc="-10">
                          <a:effectLst/>
                        </a:rPr>
                        <a:t>Voltage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 spc="-10">
                          <a:effectLst/>
                        </a:rPr>
                        <a:t>OS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1419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Jetson</a:t>
                      </a:r>
                      <a:r>
                        <a:rPr lang="en-US" sz="1800" kern="100" spc="-35">
                          <a:effectLst/>
                        </a:rPr>
                        <a:t> </a:t>
                      </a:r>
                      <a:r>
                        <a:rPr lang="en-US" sz="1800" kern="100" spc="-20">
                          <a:effectLst/>
                        </a:rPr>
                        <a:t>Nano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 spc="-25">
                          <a:effectLst/>
                        </a:rPr>
                        <a:t>5V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Ubuntu</a:t>
                      </a:r>
                      <a:r>
                        <a:rPr lang="en-US" sz="1800" kern="100" spc="-70">
                          <a:effectLst/>
                        </a:rPr>
                        <a:t> </a:t>
                      </a:r>
                      <a:r>
                        <a:rPr lang="en-US" sz="1800" kern="100" spc="-10">
                          <a:effectLst/>
                        </a:rPr>
                        <a:t>20.04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29503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Raspery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 spc="-25">
                          <a:effectLst/>
                        </a:rPr>
                        <a:t>5V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Ubuntu</a:t>
                      </a:r>
                      <a:r>
                        <a:rPr lang="en-US" sz="1800" kern="100" spc="-70">
                          <a:effectLst/>
                        </a:rPr>
                        <a:t> </a:t>
                      </a:r>
                      <a:r>
                        <a:rPr lang="en-US" sz="1800" kern="100" spc="-10">
                          <a:effectLst/>
                        </a:rPr>
                        <a:t>20.04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6757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CPU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 spc="-25">
                          <a:effectLst/>
                        </a:rPr>
                        <a:t>12V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Window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8195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 spc="-20">
                          <a:effectLst/>
                        </a:rPr>
                        <a:t>RTX</a:t>
                      </a:r>
                      <a:r>
                        <a:rPr lang="en-US" sz="1800" kern="100" spc="-45">
                          <a:effectLst/>
                        </a:rPr>
                        <a:t> </a:t>
                      </a:r>
                      <a:r>
                        <a:rPr lang="en-US" sz="1800" kern="100" spc="-20">
                          <a:effectLst/>
                        </a:rPr>
                        <a:t>4060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 spc="-25">
                          <a:effectLst/>
                        </a:rPr>
                        <a:t>12V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Window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4514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Kria</a:t>
                      </a:r>
                      <a:r>
                        <a:rPr lang="en-US" sz="1800" kern="100" spc="-30">
                          <a:effectLst/>
                        </a:rPr>
                        <a:t> </a:t>
                      </a:r>
                      <a:r>
                        <a:rPr lang="en-US" sz="1800" kern="100" spc="-10">
                          <a:effectLst/>
                        </a:rPr>
                        <a:t>KV260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 spc="-25">
                          <a:effectLst/>
                        </a:rPr>
                        <a:t>12V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 spc="-10">
                          <a:effectLst/>
                        </a:rPr>
                        <a:t>Petalinux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63635485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F072DC22-1A13-0A72-0E65-CB1AA3A5C7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247440"/>
              </p:ext>
            </p:extLst>
          </p:nvPr>
        </p:nvGraphicFramePr>
        <p:xfrm>
          <a:off x="6287288" y="1216082"/>
          <a:ext cx="5726036" cy="221924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69731">
                  <a:extLst>
                    <a:ext uri="{9D8B030D-6E8A-4147-A177-3AD203B41FA5}">
                      <a16:colId xmlns:a16="http://schemas.microsoft.com/office/drawing/2014/main" val="2098635990"/>
                    </a:ext>
                  </a:extLst>
                </a:gridCol>
                <a:gridCol w="3556305">
                  <a:extLst>
                    <a:ext uri="{9D8B030D-6E8A-4147-A177-3AD203B41FA5}">
                      <a16:colId xmlns:a16="http://schemas.microsoft.com/office/drawing/2014/main" val="1365481729"/>
                    </a:ext>
                  </a:extLst>
                </a:gridCol>
              </a:tblGrid>
              <a:tr h="362935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 spc="-10">
                          <a:effectLst/>
                        </a:rPr>
                        <a:t>Platform</a:t>
                      </a:r>
                      <a:endParaRPr lang="en-US" sz="16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2700" marR="0" indent="0" algn="ctr" defTabSz="914400" rtl="0" eaLnBrk="1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b="1" kern="100" spc="-1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Model Conversion Pipeline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13758236"/>
                  </a:ext>
                </a:extLst>
              </a:tr>
              <a:tr h="362935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Jetson</a:t>
                      </a:r>
                      <a:r>
                        <a:rPr lang="en-US" sz="1600" kern="100" spc="-35">
                          <a:effectLst/>
                        </a:rPr>
                        <a:t> </a:t>
                      </a:r>
                      <a:r>
                        <a:rPr lang="en-US" sz="1600" kern="100" spc="-20">
                          <a:effectLst/>
                        </a:rPr>
                        <a:t>Nano</a:t>
                      </a:r>
                      <a:endParaRPr lang="en-US" sz="16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 spc="-25">
                          <a:effectLst/>
                        </a:rPr>
                        <a:t>.pth </a:t>
                      </a:r>
                      <a:r>
                        <a:rPr lang="en-US" sz="1600" kern="100">
                          <a:effectLst/>
                        </a:rPr>
                        <a:t>→ </a:t>
                      </a:r>
                      <a:r>
                        <a:rPr lang="en-US" sz="1600" kern="100" spc="-25">
                          <a:effectLst/>
                        </a:rPr>
                        <a:t>ONNX </a:t>
                      </a:r>
                      <a:r>
                        <a:rPr lang="en-US" sz="1600" kern="100">
                          <a:effectLst/>
                        </a:rPr>
                        <a:t>→ </a:t>
                      </a:r>
                      <a:r>
                        <a:rPr lang="en-US" sz="1600" kern="100" spc="-25">
                          <a:effectLst/>
                        </a:rPr>
                        <a:t>TensorRT</a:t>
                      </a:r>
                      <a:endParaRPr lang="en-US" sz="16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5488351"/>
                  </a:ext>
                </a:extLst>
              </a:tr>
              <a:tr h="404566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Raspery</a:t>
                      </a:r>
                      <a:endParaRPr lang="en-US" sz="16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.pth → ONNX → TensorFlow → TFLite</a:t>
                      </a:r>
                      <a:endParaRPr lang="en-US" sz="16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3961346"/>
                  </a:ext>
                </a:extLst>
              </a:tr>
              <a:tr h="362935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CPU</a:t>
                      </a:r>
                      <a:endParaRPr lang="en-US" sz="16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.pth</a:t>
                      </a:r>
                      <a:endParaRPr lang="en-US" sz="16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5691316"/>
                  </a:ext>
                </a:extLst>
              </a:tr>
              <a:tr h="362935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 spc="-20">
                          <a:effectLst/>
                        </a:rPr>
                        <a:t>RTX</a:t>
                      </a:r>
                      <a:r>
                        <a:rPr lang="en-US" sz="1600" kern="100" spc="-45">
                          <a:effectLst/>
                        </a:rPr>
                        <a:t> </a:t>
                      </a:r>
                      <a:r>
                        <a:rPr lang="en-US" sz="1600" kern="100" spc="-20">
                          <a:effectLst/>
                        </a:rPr>
                        <a:t>4060</a:t>
                      </a:r>
                      <a:endParaRPr lang="en-US" sz="16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 spc="-25">
                          <a:effectLst/>
                        </a:rPr>
                        <a:t>.pth</a:t>
                      </a:r>
                      <a:endParaRPr lang="en-US" sz="16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0895947"/>
                  </a:ext>
                </a:extLst>
              </a:tr>
              <a:tr h="362935">
                <a:tc>
                  <a:txBody>
                    <a:bodyPr/>
                    <a:lstStyle/>
                    <a:p>
                      <a:pPr marL="1270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Kria</a:t>
                      </a:r>
                      <a:r>
                        <a:rPr lang="en-US" sz="1600" kern="100" spc="-30">
                          <a:effectLst/>
                        </a:rPr>
                        <a:t> </a:t>
                      </a:r>
                      <a:r>
                        <a:rPr lang="en-US" sz="1600" kern="100" spc="-10">
                          <a:effectLst/>
                        </a:rPr>
                        <a:t>KV260</a:t>
                      </a:r>
                      <a:endParaRPr lang="en-US" sz="16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254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 spc="-25">
                          <a:effectLst/>
                        </a:rPr>
                        <a:t>.pth </a:t>
                      </a:r>
                      <a:r>
                        <a:rPr lang="en-US" sz="1600" kern="100">
                          <a:effectLst/>
                        </a:rPr>
                        <a:t>→</a:t>
                      </a:r>
                      <a:r>
                        <a:rPr lang="en-US" sz="1600" kern="100" spc="-25">
                          <a:effectLst/>
                        </a:rPr>
                        <a:t> xmodel</a:t>
                      </a:r>
                      <a:endParaRPr lang="en-US" sz="16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50710268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6BA98093-77FD-8E84-4BAF-E9976DB814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489157"/>
              </p:ext>
            </p:extLst>
          </p:nvPr>
        </p:nvGraphicFramePr>
        <p:xfrm>
          <a:off x="1869161" y="4117673"/>
          <a:ext cx="8297678" cy="21234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70431">
                  <a:extLst>
                    <a:ext uri="{9D8B030D-6E8A-4147-A177-3AD203B41FA5}">
                      <a16:colId xmlns:a16="http://schemas.microsoft.com/office/drawing/2014/main" val="4142450104"/>
                    </a:ext>
                  </a:extLst>
                </a:gridCol>
                <a:gridCol w="1044246">
                  <a:extLst>
                    <a:ext uri="{9D8B030D-6E8A-4147-A177-3AD203B41FA5}">
                      <a16:colId xmlns:a16="http://schemas.microsoft.com/office/drawing/2014/main" val="1470406915"/>
                    </a:ext>
                  </a:extLst>
                </a:gridCol>
                <a:gridCol w="1586032">
                  <a:extLst>
                    <a:ext uri="{9D8B030D-6E8A-4147-A177-3AD203B41FA5}">
                      <a16:colId xmlns:a16="http://schemas.microsoft.com/office/drawing/2014/main" val="447436715"/>
                    </a:ext>
                  </a:extLst>
                </a:gridCol>
                <a:gridCol w="1113106">
                  <a:extLst>
                    <a:ext uri="{9D8B030D-6E8A-4147-A177-3AD203B41FA5}">
                      <a16:colId xmlns:a16="http://schemas.microsoft.com/office/drawing/2014/main" val="3290898544"/>
                    </a:ext>
                  </a:extLst>
                </a:gridCol>
                <a:gridCol w="1257291">
                  <a:extLst>
                    <a:ext uri="{9D8B030D-6E8A-4147-A177-3AD203B41FA5}">
                      <a16:colId xmlns:a16="http://schemas.microsoft.com/office/drawing/2014/main" val="1966452284"/>
                    </a:ext>
                  </a:extLst>
                </a:gridCol>
                <a:gridCol w="2126572">
                  <a:extLst>
                    <a:ext uri="{9D8B030D-6E8A-4147-A177-3AD203B41FA5}">
                      <a16:colId xmlns:a16="http://schemas.microsoft.com/office/drawing/2014/main" val="39657725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Sampling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Cost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Complexity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Recommendation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7514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INA219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±0.5%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400 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$5–10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⭐⭐⭐⭐⭐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112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jtop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±5–10%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10 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Free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Easy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⭐⭐⭐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8302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tegrastats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±5–10%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10 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Free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Easy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⭐⭐⭐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1381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External DMM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±0.1%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1 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$100+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⭐⭐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817710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655D46DC-4D37-4C03-5B38-B5FA42C3FE15}"/>
              </a:ext>
            </a:extLst>
          </p:cNvPr>
          <p:cNvSpPr txBox="1"/>
          <p:nvPr/>
        </p:nvSpPr>
        <p:spPr>
          <a:xfrm>
            <a:off x="2992324" y="3656852"/>
            <a:ext cx="64575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Comparison of Power Measurement Methods</a:t>
            </a:r>
          </a:p>
        </p:txBody>
      </p:sp>
    </p:spTree>
    <p:extLst>
      <p:ext uri="{BB962C8B-B14F-4D97-AF65-F5344CB8AC3E}">
        <p14:creationId xmlns:p14="http://schemas.microsoft.com/office/powerpoint/2010/main" val="287290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A2D0B8-A126-7458-B8B1-EC470A54C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C5BB193-F753-C7F0-F7CE-0998D1DB47B7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B0FCDEB3-57FF-E7CA-E359-A2FA6ADC91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21B387-C5D3-F9AB-BB83-D3248ABEF1E8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CD60A3-9C5E-0F06-14C7-559B2FD43B1C}"/>
              </a:ext>
            </a:extLst>
          </p:cNvPr>
          <p:cNvCxnSpPr/>
          <p:nvPr/>
        </p:nvCxnSpPr>
        <p:spPr>
          <a:xfrm>
            <a:off x="0" y="6360473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0BF775D-88AE-7864-286A-933A3A380CDD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A6320F-1B09-CE3D-FE20-F23C2A3058BF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3BA627D-CCDE-5A56-67E2-F55EBD204E84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Problem solving Stickers - Free miscellaneous Stickers">
            <a:extLst>
              <a:ext uri="{FF2B5EF4-FFF2-40B4-BE49-F238E27FC236}">
                <a16:creationId xmlns:a16="http://schemas.microsoft.com/office/drawing/2014/main" id="{14A1392E-2C08-207D-CDB2-2045D6186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11">
            <a:extLst>
              <a:ext uri="{FF2B5EF4-FFF2-40B4-BE49-F238E27FC236}">
                <a16:creationId xmlns:a16="http://schemas.microsoft.com/office/drawing/2014/main" id="{0A3F9B1D-B214-716B-E1DF-3A370FD392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56" name="Picture 8" descr="Adafruit Learning System">
            <a:extLst>
              <a:ext uri="{FF2B5EF4-FFF2-40B4-BE49-F238E27FC236}">
                <a16:creationId xmlns:a16="http://schemas.microsoft.com/office/drawing/2014/main" id="{525ACBC6-3956-4F2A-CC34-E51DB11083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9" b="4943"/>
          <a:stretch>
            <a:fillRect/>
          </a:stretch>
        </p:blipFill>
        <p:spPr bwMode="auto">
          <a:xfrm>
            <a:off x="6654927" y="1644072"/>
            <a:ext cx="5176007" cy="378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2FF8451-D3F4-82E9-CA96-6214AEA56B92}"/>
              </a:ext>
            </a:extLst>
          </p:cNvPr>
          <p:cNvSpPr txBox="1"/>
          <p:nvPr/>
        </p:nvSpPr>
        <p:spPr>
          <a:xfrm>
            <a:off x="453628" y="1347903"/>
            <a:ext cx="510386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/>
              <a:t>1:  model ← trained_model</a:t>
            </a:r>
          </a:p>
          <a:p>
            <a:r>
              <a:rPr lang="en-US" sz="1600"/>
              <a:t>2:  device ← (cuda, cpu)</a:t>
            </a:r>
          </a:p>
          <a:p>
            <a:r>
              <a:rPr lang="en-US" sz="1600"/>
              <a:t>3:  Load trained model to device.</a:t>
            </a:r>
          </a:p>
          <a:p>
            <a:r>
              <a:rPr lang="en-US" sz="1600"/>
              <a:t>4:  Initialize the pipeline.</a:t>
            </a:r>
          </a:p>
          <a:p>
            <a:r>
              <a:rPr lang="en-US" sz="1600"/>
              <a:t>5:  Get camera input as source.</a:t>
            </a:r>
          </a:p>
          <a:p>
            <a:r>
              <a:rPr lang="en-US" sz="1600"/>
              <a:t>6:  Connect to the device and start the pipeline.</a:t>
            </a:r>
          </a:p>
          <a:p>
            <a:r>
              <a:rPr lang="en-US" sz="1600"/>
              <a:t>7:  </a:t>
            </a:r>
            <a:r>
              <a:rPr lang="en-US" sz="1600" b="1"/>
              <a:t>while</a:t>
            </a:r>
            <a:r>
              <a:rPr lang="en-US" sz="1600"/>
              <a:t> True </a:t>
            </a:r>
            <a:r>
              <a:rPr lang="en-US" sz="1600" b="1"/>
              <a:t>do</a:t>
            </a:r>
            <a:endParaRPr lang="en-US" sz="1600"/>
          </a:p>
          <a:p>
            <a:r>
              <a:rPr lang="en-US" sz="1600"/>
              <a:t>8:    Convert the Grayscale frame to a PyTorch tensor.    </a:t>
            </a:r>
          </a:p>
          <a:p>
            <a:r>
              <a:rPr lang="en-US" sz="1600"/>
              <a:t>9:    Perform inference using the model.</a:t>
            </a:r>
          </a:p>
          <a:p>
            <a:r>
              <a:rPr lang="en-US" sz="1600"/>
              <a:t>10:    </a:t>
            </a:r>
            <a:r>
              <a:rPr lang="en-US" sz="1600" u="sng">
                <a:highlight>
                  <a:srgbClr val="00FF00"/>
                </a:highlight>
              </a:rPr>
              <a:t>Calculate FPS.</a:t>
            </a:r>
          </a:p>
          <a:p>
            <a:r>
              <a:rPr lang="en-US" sz="1600"/>
              <a:t>11:    </a:t>
            </a:r>
            <a:r>
              <a:rPr lang="en-US" sz="1600" b="1"/>
              <a:t>if </a:t>
            </a:r>
            <a:r>
              <a:rPr lang="en-US" sz="1600"/>
              <a:t>model == MTCNN </a:t>
            </a:r>
            <a:r>
              <a:rPr lang="en-US" sz="1600" b="1"/>
              <a:t>then</a:t>
            </a:r>
          </a:p>
          <a:p>
            <a:r>
              <a:rPr lang="en-US" sz="1600"/>
              <a:t>12:         Identify face and draw a box.</a:t>
            </a:r>
          </a:p>
          <a:p>
            <a:r>
              <a:rPr lang="en-US" sz="1600"/>
              <a:t>13:     </a:t>
            </a:r>
            <a:r>
              <a:rPr lang="en-US" sz="1600" b="1"/>
              <a:t>else</a:t>
            </a:r>
          </a:p>
          <a:p>
            <a:r>
              <a:rPr lang="en-US" sz="1600"/>
              <a:t>14:         </a:t>
            </a:r>
            <a:r>
              <a:rPr lang="en-US" sz="1600" b="1"/>
              <a:t>if</a:t>
            </a:r>
            <a:r>
              <a:rPr lang="en-US" sz="1600"/>
              <a:t> model == MobileNetV2 </a:t>
            </a:r>
            <a:r>
              <a:rPr lang="en-US" sz="1600" b="1"/>
              <a:t>then</a:t>
            </a:r>
          </a:p>
          <a:p>
            <a:r>
              <a:rPr lang="en-US" sz="1600"/>
              <a:t>15:             Facial landmark detection</a:t>
            </a:r>
          </a:p>
          <a:p>
            <a:r>
              <a:rPr lang="en-US" sz="1600"/>
              <a:t>16:         </a:t>
            </a:r>
            <a:r>
              <a:rPr lang="en-US" sz="1600" b="1"/>
              <a:t>end if</a:t>
            </a:r>
            <a:endParaRPr lang="en-US" sz="1600"/>
          </a:p>
          <a:p>
            <a:r>
              <a:rPr lang="en-US" sz="1600"/>
              <a:t>17:     </a:t>
            </a:r>
            <a:r>
              <a:rPr lang="en-US" sz="1600" b="1"/>
              <a:t>end if</a:t>
            </a:r>
            <a:endParaRPr lang="en-US" sz="1600"/>
          </a:p>
          <a:p>
            <a:r>
              <a:rPr lang="en-US" sz="1600"/>
              <a:t>18: </a:t>
            </a:r>
            <a:r>
              <a:rPr lang="en-US" sz="1600" b="1"/>
              <a:t>end while</a:t>
            </a:r>
            <a:endParaRPr lang="en-US" sz="16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A6E7A2A-5C46-9A7D-9CDA-1FC01BA01A2F}"/>
              </a:ext>
            </a:extLst>
          </p:cNvPr>
          <p:cNvSpPr txBox="1"/>
          <p:nvPr/>
        </p:nvSpPr>
        <p:spPr>
          <a:xfrm>
            <a:off x="1777695" y="934422"/>
            <a:ext cx="26114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FPS Calculation</a:t>
            </a:r>
            <a:endParaRPr lang="en-US" sz="2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7DBE66-6D07-7553-850D-DFF99B9B8747}"/>
              </a:ext>
            </a:extLst>
          </p:cNvPr>
          <p:cNvSpPr txBox="1"/>
          <p:nvPr/>
        </p:nvSpPr>
        <p:spPr>
          <a:xfrm>
            <a:off x="7976946" y="934422"/>
            <a:ext cx="30463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Power Measurement </a:t>
            </a:r>
            <a:endParaRPr lang="en-US" sz="2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AE9B2E-089B-5D55-AF6C-186520EC13C5}"/>
              </a:ext>
            </a:extLst>
          </p:cNvPr>
          <p:cNvSpPr txBox="1"/>
          <p:nvPr/>
        </p:nvSpPr>
        <p:spPr>
          <a:xfrm>
            <a:off x="10180363" y="1435531"/>
            <a:ext cx="10302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INA219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854DEF-D484-79FA-BB00-6BD3C7E890B4}"/>
              </a:ext>
            </a:extLst>
          </p:cNvPr>
          <p:cNvCxnSpPr/>
          <p:nvPr/>
        </p:nvCxnSpPr>
        <p:spPr>
          <a:xfrm>
            <a:off x="5591986" y="1092737"/>
            <a:ext cx="0" cy="4866973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323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76BC4-2065-1A59-5DD1-59E0C79261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5A0685E-43C1-30CF-9260-4243DD25B8E1}"/>
              </a:ext>
            </a:extLst>
          </p:cNvPr>
          <p:cNvGrpSpPr/>
          <p:nvPr/>
        </p:nvGrpSpPr>
        <p:grpSpPr>
          <a:xfrm>
            <a:off x="3732515" y="2828835"/>
            <a:ext cx="4008933" cy="1200329"/>
            <a:chOff x="1439759" y="1542882"/>
            <a:chExt cx="4008933" cy="12003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744DB86-64C1-B9CD-061F-1C4B0F54C00D}"/>
                </a:ext>
              </a:extLst>
            </p:cNvPr>
            <p:cNvSpPr txBox="1"/>
            <p:nvPr/>
          </p:nvSpPr>
          <p:spPr>
            <a:xfrm>
              <a:off x="2601951" y="1696771"/>
              <a:ext cx="284674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RESULTS</a:t>
              </a:r>
              <a:endParaRPr lang="en-US" sz="4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5F31012-67D4-2731-15D2-CC8A38C671F1}"/>
                </a:ext>
              </a:extLst>
            </p:cNvPr>
            <p:cNvSpPr txBox="1"/>
            <p:nvPr/>
          </p:nvSpPr>
          <p:spPr>
            <a:xfrm>
              <a:off x="1439759" y="1542882"/>
              <a:ext cx="165636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>
                  <a:solidFill>
                    <a:schemeClr val="accent1">
                      <a:lumMod val="75000"/>
                    </a:schemeClr>
                  </a:solidFill>
                  <a:latin typeface="Congenial Black" panose="02000503040000020004" pitchFamily="2" charset="0"/>
                </a:rPr>
                <a:t>03</a:t>
              </a:r>
              <a:endParaRPr lang="en-US" sz="7200" dirty="0">
                <a:solidFill>
                  <a:schemeClr val="accent1">
                    <a:lumMod val="75000"/>
                  </a:schemeClr>
                </a:solidFill>
                <a:latin typeface="Congenial Black" panose="02000503040000020004" pitchFamily="2" charset="0"/>
              </a:endParaRPr>
            </a:p>
          </p:txBody>
        </p:sp>
      </p:grpSp>
      <p:pic>
        <p:nvPicPr>
          <p:cNvPr id="24" name="Picture 23" descr="A logo for a university&#10;&#10;Description automatically generated">
            <a:extLst>
              <a:ext uri="{FF2B5EF4-FFF2-40B4-BE49-F238E27FC236}">
                <a16:creationId xmlns:a16="http://schemas.microsoft.com/office/drawing/2014/main" id="{81B0E4BA-294B-9C98-6064-758515B507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696784B-3338-50C8-2278-558A5D3804DC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F882CD5-B34B-C6A2-69C7-7BD2656C67B0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3BDEA83-C8E9-F65A-8ED0-FB786493294B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009467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B5DB65-0CB5-7A5F-2825-0A705D982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ECED57E-BA06-38A0-6751-C21A71B8C1E6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110C18D6-D443-DC34-0917-FBCB3D3ED7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56B5E4-051A-1C56-483A-4639B90B3557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F75B8D-F75C-183C-EE4C-36875CC55FB2}"/>
              </a:ext>
            </a:extLst>
          </p:cNvPr>
          <p:cNvSpPr txBox="1"/>
          <p:nvPr/>
        </p:nvSpPr>
        <p:spPr>
          <a:xfrm>
            <a:off x="1121015" y="905698"/>
            <a:ext cx="6294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configuration</a:t>
            </a:r>
            <a:endParaRPr lang="en-US" sz="24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118C96-AF54-5F37-8DD5-209850911329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D997DDD-137F-6EAC-714F-3D8436E545AF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Learning curves of CNN model. (a) Model accuracy for 100 epochs with... |  Download Scientific Diagram">
            <a:extLst>
              <a:ext uri="{FF2B5EF4-FFF2-40B4-BE49-F238E27FC236}">
                <a16:creationId xmlns:a16="http://schemas.microsoft.com/office/drawing/2014/main" id="{3C4BF119-86E4-950C-858A-8667F6A389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1" r="5337" b="4634"/>
          <a:stretch>
            <a:fillRect/>
          </a:stretch>
        </p:blipFill>
        <p:spPr bwMode="auto">
          <a:xfrm>
            <a:off x="5707780" y="1492988"/>
            <a:ext cx="6398044" cy="4808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9" name="Table 11">
            <a:extLst>
              <a:ext uri="{FF2B5EF4-FFF2-40B4-BE49-F238E27FC236}">
                <a16:creationId xmlns:a16="http://schemas.microsoft.com/office/drawing/2014/main" id="{437AD6BF-036F-2522-26A5-25EA40E375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6392"/>
              </p:ext>
            </p:extLst>
          </p:nvPr>
        </p:nvGraphicFramePr>
        <p:xfrm>
          <a:off x="207899" y="1735087"/>
          <a:ext cx="4449825" cy="4173931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011426">
                  <a:extLst>
                    <a:ext uri="{9D8B030D-6E8A-4147-A177-3AD203B41FA5}">
                      <a16:colId xmlns:a16="http://schemas.microsoft.com/office/drawing/2014/main" val="75664457"/>
                    </a:ext>
                  </a:extLst>
                </a:gridCol>
                <a:gridCol w="2438399">
                  <a:extLst>
                    <a:ext uri="{9D8B030D-6E8A-4147-A177-3AD203B41FA5}">
                      <a16:colId xmlns:a16="http://schemas.microsoft.com/office/drawing/2014/main" val="1295708879"/>
                    </a:ext>
                  </a:extLst>
                </a:gridCol>
              </a:tblGrid>
              <a:tr h="535868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Learning Rate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48285" algn="ctr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33400" algn="l"/>
                          <a:tab pos="5613400" algn="r"/>
                        </a:tabLst>
                      </a:pPr>
                      <a:r>
                        <a:rPr lang="en-US" sz="20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1e-4 (0.001)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0990658"/>
                  </a:ext>
                </a:extLst>
              </a:tr>
              <a:tr h="535868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Optimizer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Adam (weight_decay = 1e-5) 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6012153"/>
                  </a:ext>
                </a:extLst>
              </a:tr>
              <a:tr h="535868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Batch size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6748609"/>
                  </a:ext>
                </a:extLst>
              </a:tr>
              <a:tr h="793551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Loss function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Weighted Pose-Aware</a:t>
                      </a:r>
                    </a:p>
                    <a:p>
                      <a:pPr algn="ctr"/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MSE 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6074816"/>
                  </a:ext>
                </a:extLst>
              </a:tr>
              <a:tr h="53586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NUM_EPOCHS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8036802"/>
                  </a:ext>
                </a:extLst>
              </a:tr>
              <a:tr h="53586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DEVICE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Cuda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2596107"/>
                  </a:ext>
                </a:extLst>
              </a:tr>
              <a:tr h="535868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Framework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Pytorch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2227845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64891BB-09F7-82CD-4B6F-E91B423C29CB}"/>
              </a:ext>
            </a:extLst>
          </p:cNvPr>
          <p:cNvSpPr txBox="1"/>
          <p:nvPr/>
        </p:nvSpPr>
        <p:spPr>
          <a:xfrm>
            <a:off x="7415135" y="895970"/>
            <a:ext cx="39391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with baseline FP32</a:t>
            </a:r>
            <a:endParaRPr lang="en-US" sz="24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284D9E-AA65-E07B-F9A6-8B11B5A1B77C}"/>
              </a:ext>
            </a:extLst>
          </p:cNvPr>
          <p:cNvSpPr txBox="1"/>
          <p:nvPr/>
        </p:nvSpPr>
        <p:spPr>
          <a:xfrm>
            <a:off x="5133143" y="75524"/>
            <a:ext cx="19257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F44755C-F6DC-04B3-3B8A-BE0F15AAA396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4210142-D8E8-A38A-1E3E-4C965B46291F}"/>
              </a:ext>
            </a:extLst>
          </p:cNvPr>
          <p:cNvSpPr/>
          <p:nvPr/>
        </p:nvSpPr>
        <p:spPr>
          <a:xfrm>
            <a:off x="4838699" y="3297318"/>
            <a:ext cx="869081" cy="1123946"/>
          </a:xfrm>
          <a:prstGeom prst="rightArrow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538D903-58A5-408C-6995-3505BE612F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023" y="0"/>
            <a:ext cx="1925714" cy="128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323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2E18AC-77BF-A8FA-03DD-8B9C38E01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017688B-5B3C-F729-61E8-0EEE8742BA29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D7F7A776-66DA-C190-31EA-6BCC7C8784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4A0AA8-3606-6B29-65BC-F84D30ABD806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Congenial Black" panose="02000503040000020004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6EA0862-422D-DA98-E22C-ED337FB28D2E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BD3A84-768D-0B1C-EE59-D23455A805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9072235"/>
              </p:ext>
            </p:extLst>
          </p:nvPr>
        </p:nvGraphicFramePr>
        <p:xfrm>
          <a:off x="666750" y="1155179"/>
          <a:ext cx="11010901" cy="4922513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2340465">
                  <a:extLst>
                    <a:ext uri="{9D8B030D-6E8A-4147-A177-3AD203B41FA5}">
                      <a16:colId xmlns:a16="http://schemas.microsoft.com/office/drawing/2014/main" val="1373954121"/>
                    </a:ext>
                  </a:extLst>
                </a:gridCol>
                <a:gridCol w="2108420">
                  <a:extLst>
                    <a:ext uri="{9D8B030D-6E8A-4147-A177-3AD203B41FA5}">
                      <a16:colId xmlns:a16="http://schemas.microsoft.com/office/drawing/2014/main" val="3106788081"/>
                    </a:ext>
                  </a:extLst>
                </a:gridCol>
                <a:gridCol w="1640800">
                  <a:extLst>
                    <a:ext uri="{9D8B030D-6E8A-4147-A177-3AD203B41FA5}">
                      <a16:colId xmlns:a16="http://schemas.microsoft.com/office/drawing/2014/main" val="3369111683"/>
                    </a:ext>
                  </a:extLst>
                </a:gridCol>
                <a:gridCol w="2825753">
                  <a:extLst>
                    <a:ext uri="{9D8B030D-6E8A-4147-A177-3AD203B41FA5}">
                      <a16:colId xmlns:a16="http://schemas.microsoft.com/office/drawing/2014/main" val="466286756"/>
                    </a:ext>
                  </a:extLst>
                </a:gridCol>
                <a:gridCol w="2095463">
                  <a:extLst>
                    <a:ext uri="{9D8B030D-6E8A-4147-A177-3AD203B41FA5}">
                      <a16:colId xmlns:a16="http://schemas.microsoft.com/office/drawing/2014/main" val="1124371613"/>
                    </a:ext>
                  </a:extLst>
                </a:gridCol>
              </a:tblGrid>
              <a:tr h="116974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Quantization Method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 (%)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Size (MB)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Quantization Time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Compression Ratio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36151784"/>
                  </a:ext>
                </a:extLst>
              </a:tr>
              <a:tr h="1009245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Original (FP32)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92.42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6.59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1x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2859736"/>
                  </a:ext>
                </a:extLst>
              </a:tr>
              <a:tr h="116974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QAT (INT8)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91.74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1.65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~3 hours (fine-tune)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4x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53885792"/>
                  </a:ext>
                </a:extLst>
              </a:tr>
              <a:tr h="157377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PTQ (INT8)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90.94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1.65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~10 minutes (calibration)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4x</a:t>
                      </a:r>
                      <a:endParaRPr lang="en-US" sz="24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5564640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05E1AEC-928E-83C8-7749-17C29A42F9FA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12EC49-2D08-5925-70C2-F4E790CBDC41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9DF4D17-2E10-E0E5-D527-46CBC7ACF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023" y="0"/>
            <a:ext cx="1925714" cy="12838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2DCA22-19A9-1CF8-7733-4094DC85D27C}"/>
              </a:ext>
            </a:extLst>
          </p:cNvPr>
          <p:cNvSpPr txBox="1"/>
          <p:nvPr/>
        </p:nvSpPr>
        <p:spPr>
          <a:xfrm>
            <a:off x="5133143" y="75524"/>
            <a:ext cx="19257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8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2BC383-F8CF-3B90-94F1-C5D01EB4C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058682A-46B6-F94A-F7AF-60CE50097DC2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C11E3FA2-244C-0EA3-546F-98B390CE2C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847A3F0-60E0-8714-4D14-620DE9B854EA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Congenial Black" panose="02000503040000020004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0472CB9-64C8-E01F-1237-41E3259CD5EC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person's face with blue and green dots&#10;&#10;AI-generated content may be incorrect.">
            <a:extLst>
              <a:ext uri="{FF2B5EF4-FFF2-40B4-BE49-F238E27FC236}">
                <a16:creationId xmlns:a16="http://schemas.microsoft.com/office/drawing/2014/main" id="{EE870C12-C4EB-AF6F-D81B-EAC4376EE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855" y="961670"/>
            <a:ext cx="12192000" cy="38027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E33943-0B15-4DD8-1940-B85A7ED98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764" y="4818455"/>
            <a:ext cx="6824106" cy="13866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CF701F-5696-8B2F-C1F8-193543DE8B14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C90FC5-4D5B-81B5-7ABE-D7AE2D437865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E357361-CBE0-7DCC-4588-B6F9E5D976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023" y="0"/>
            <a:ext cx="1925714" cy="12838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1872E-251D-4A49-5DDC-C6F20A1E820D}"/>
              </a:ext>
            </a:extLst>
          </p:cNvPr>
          <p:cNvSpPr txBox="1"/>
          <p:nvPr/>
        </p:nvSpPr>
        <p:spPr>
          <a:xfrm>
            <a:off x="5133143" y="75524"/>
            <a:ext cx="19257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453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E97B8-BBD3-8B60-C5F9-9575CDD07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517D6A-140F-A991-3E6C-DB06B36C1EAE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A103A752-3361-0A29-0764-E5A23C98D6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E67F37E-668E-CD25-507C-07E018EE9D71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</a:t>
            </a:r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ENGINEERING</a:t>
            </a:r>
            <a:r>
              <a:rPr lang="vi-VN" sz="1400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en-US" sz="1400" dirty="0">
              <a:solidFill>
                <a:schemeClr val="accent5">
                  <a:lumMod val="75000"/>
                </a:schemeClr>
              </a:solidFill>
              <a:effectLst/>
              <a:latin typeface="Congenial Black" panose="02000503040000020004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692A52-2597-B002-E579-99DF3C8B0DBF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2C65510-9BA0-7B80-BF79-B83193113A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0449692"/>
              </p:ext>
            </p:extLst>
          </p:nvPr>
        </p:nvGraphicFramePr>
        <p:xfrm>
          <a:off x="9268" y="757097"/>
          <a:ext cx="12145753" cy="5583019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788119">
                  <a:extLst>
                    <a:ext uri="{9D8B030D-6E8A-4147-A177-3AD203B41FA5}">
                      <a16:colId xmlns:a16="http://schemas.microsoft.com/office/drawing/2014/main" val="2487789610"/>
                    </a:ext>
                  </a:extLst>
                </a:gridCol>
                <a:gridCol w="1788119">
                  <a:extLst>
                    <a:ext uri="{9D8B030D-6E8A-4147-A177-3AD203B41FA5}">
                      <a16:colId xmlns:a16="http://schemas.microsoft.com/office/drawing/2014/main" val="2325006630"/>
                    </a:ext>
                  </a:extLst>
                </a:gridCol>
                <a:gridCol w="1293347">
                  <a:extLst>
                    <a:ext uri="{9D8B030D-6E8A-4147-A177-3AD203B41FA5}">
                      <a16:colId xmlns:a16="http://schemas.microsoft.com/office/drawing/2014/main" val="390794095"/>
                    </a:ext>
                  </a:extLst>
                </a:gridCol>
                <a:gridCol w="1384490">
                  <a:extLst>
                    <a:ext uri="{9D8B030D-6E8A-4147-A177-3AD203B41FA5}">
                      <a16:colId xmlns:a16="http://schemas.microsoft.com/office/drawing/2014/main" val="1984900317"/>
                    </a:ext>
                  </a:extLst>
                </a:gridCol>
                <a:gridCol w="1618856">
                  <a:extLst>
                    <a:ext uri="{9D8B030D-6E8A-4147-A177-3AD203B41FA5}">
                      <a16:colId xmlns:a16="http://schemas.microsoft.com/office/drawing/2014/main" val="1827298109"/>
                    </a:ext>
                  </a:extLst>
                </a:gridCol>
                <a:gridCol w="2136411">
                  <a:extLst>
                    <a:ext uri="{9D8B030D-6E8A-4147-A177-3AD203B41FA5}">
                      <a16:colId xmlns:a16="http://schemas.microsoft.com/office/drawing/2014/main" val="1075884293"/>
                    </a:ext>
                  </a:extLst>
                </a:gridCol>
                <a:gridCol w="2136411">
                  <a:extLst>
                    <a:ext uri="{9D8B030D-6E8A-4147-A177-3AD203B41FA5}">
                      <a16:colId xmlns:a16="http://schemas.microsoft.com/office/drawing/2014/main" val="2615191056"/>
                    </a:ext>
                  </a:extLst>
                </a:gridCol>
              </a:tblGrid>
              <a:tr h="676116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Platform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FPS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Power (W)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FPS/W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 (%)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Use-Case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/>
                </a:tc>
                <a:extLst>
                  <a:ext uri="{0D108BD9-81ED-4DB2-BD59-A6C34878D82A}">
                    <a16:rowId xmlns:a16="http://schemas.microsoft.com/office/drawing/2014/main" val="1144449733"/>
                  </a:ext>
                </a:extLst>
              </a:tr>
              <a:tr h="1019381">
                <a:tc rowSpan="4"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SOFTWARE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RTX 4060 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(1.83 – 2.46 GHz)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430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110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1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3.91</a:t>
                      </a:r>
                      <a:endParaRPr lang="en-US" sz="3600" b="1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92.42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High-performance AI training and complex processing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/>
                </a:tc>
                <a:extLst>
                  <a:ext uri="{0D108BD9-81ED-4DB2-BD59-A6C34878D82A}">
                    <a16:rowId xmlns:a16="http://schemas.microsoft.com/office/drawing/2014/main" val="3403333845"/>
                  </a:ext>
                </a:extLst>
              </a:tr>
              <a:tr h="105079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CPU i9</a:t>
                      </a: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(3.20 – 5.50 GHz)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108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1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1.35</a:t>
                      </a:r>
                      <a:endParaRPr lang="en-US" sz="3600" b="1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92.42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General development and flexible AI applications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/>
                </a:tc>
                <a:extLst>
                  <a:ext uri="{0D108BD9-81ED-4DB2-BD59-A6C34878D82A}">
                    <a16:rowId xmlns:a16="http://schemas.microsoft.com/office/drawing/2014/main" val="3809858095"/>
                  </a:ext>
                </a:extLst>
              </a:tr>
              <a:tr h="82792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Jetson Nano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(0.475 GHz)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1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0.90</a:t>
                      </a:r>
                      <a:endParaRPr lang="en-US" sz="3600" b="1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92.42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Low-cost edge AI prototyping and robotics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/>
                </a:tc>
                <a:extLst>
                  <a:ext uri="{0D108BD9-81ED-4DB2-BD59-A6C34878D82A}">
                    <a16:rowId xmlns:a16="http://schemas.microsoft.com/office/drawing/2014/main" val="3443707271"/>
                  </a:ext>
                </a:extLst>
              </a:tr>
              <a:tr h="82792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Raspberry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(0.600 GHz)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1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0.79</a:t>
                      </a:r>
                      <a:endParaRPr lang="en-US" sz="3600" b="1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92.42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Educational projects and battery-powered sensors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/>
                </a:tc>
                <a:extLst>
                  <a:ext uri="{0D108BD9-81ED-4DB2-BD59-A6C34878D82A}">
                    <a16:rowId xmlns:a16="http://schemas.microsoft.com/office/drawing/2014/main" val="1099331096"/>
                  </a:ext>
                </a:extLst>
              </a:tr>
              <a:tr h="95879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HARDWARE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Kria KV260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(0.300 – 0.400 GHz)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u="sng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u="sng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1" u="sng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3600" b="1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b="0" u="sng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91.74</a:t>
                      </a:r>
                      <a:endParaRPr lang="en-US" sz="3600" b="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Best energy efficiency for real-time facial landmark detection at the edge</a:t>
                      </a:r>
                      <a:endParaRPr lang="en-US" sz="1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51" marR="52251" marT="0" marB="0"/>
                </a:tc>
                <a:extLst>
                  <a:ext uri="{0D108BD9-81ED-4DB2-BD59-A6C34878D82A}">
                    <a16:rowId xmlns:a16="http://schemas.microsoft.com/office/drawing/2014/main" val="55907142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6A116CB-5295-65B0-642F-32F5272E0BE4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EEE961A-AAAC-BABD-9ACC-93C277C5CAF7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DE75942-AAEA-22A7-ACBB-5B9C32A53685}"/>
              </a:ext>
            </a:extLst>
          </p:cNvPr>
          <p:cNvSpPr txBox="1"/>
          <p:nvPr/>
        </p:nvSpPr>
        <p:spPr>
          <a:xfrm>
            <a:off x="4010025" y="75524"/>
            <a:ext cx="4610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75000"/>
                  </a:schemeClr>
                </a:solidFill>
                <a:latin typeface="Congenial Black" panose="02000503040000020004" pitchFamily="2" charset="0"/>
              </a:rPr>
              <a:t>ARCHIEVED RESULTS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878FA8-2C8A-5D3E-9E7E-E63D207274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525" y="-182216"/>
            <a:ext cx="1925714" cy="128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09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59D48-FAEC-2697-9E49-8136A88FB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FE90358-6BB6-2962-67F6-2560AA71F7E8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9E6272D2-F195-16E1-1EB7-9D7E12AA9B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A55AD8-48A0-8A5B-37AC-53588CE23AA4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310CB3-BDB0-641A-E260-EDE4C6DEE0D5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F24BA3D-3F8B-58D4-6C7A-022B5B1125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5872058"/>
              </p:ext>
            </p:extLst>
          </p:nvPr>
        </p:nvGraphicFramePr>
        <p:xfrm>
          <a:off x="201797" y="537707"/>
          <a:ext cx="11761076" cy="5871060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1607705">
                  <a:extLst>
                    <a:ext uri="{9D8B030D-6E8A-4147-A177-3AD203B41FA5}">
                      <a16:colId xmlns:a16="http://schemas.microsoft.com/office/drawing/2014/main" val="2504709976"/>
                    </a:ext>
                  </a:extLst>
                </a:gridCol>
                <a:gridCol w="1460679">
                  <a:extLst>
                    <a:ext uri="{9D8B030D-6E8A-4147-A177-3AD203B41FA5}">
                      <a16:colId xmlns:a16="http://schemas.microsoft.com/office/drawing/2014/main" val="1512175988"/>
                    </a:ext>
                  </a:extLst>
                </a:gridCol>
                <a:gridCol w="1543781">
                  <a:extLst>
                    <a:ext uri="{9D8B030D-6E8A-4147-A177-3AD203B41FA5}">
                      <a16:colId xmlns:a16="http://schemas.microsoft.com/office/drawing/2014/main" val="91844536"/>
                    </a:ext>
                  </a:extLst>
                </a:gridCol>
                <a:gridCol w="1665236">
                  <a:extLst>
                    <a:ext uri="{9D8B030D-6E8A-4147-A177-3AD203B41FA5}">
                      <a16:colId xmlns:a16="http://schemas.microsoft.com/office/drawing/2014/main" val="625879679"/>
                    </a:ext>
                  </a:extLst>
                </a:gridCol>
                <a:gridCol w="1266772">
                  <a:extLst>
                    <a:ext uri="{9D8B030D-6E8A-4147-A177-3AD203B41FA5}">
                      <a16:colId xmlns:a16="http://schemas.microsoft.com/office/drawing/2014/main" val="3226173970"/>
                    </a:ext>
                  </a:extLst>
                </a:gridCol>
                <a:gridCol w="685061">
                  <a:extLst>
                    <a:ext uri="{9D8B030D-6E8A-4147-A177-3AD203B41FA5}">
                      <a16:colId xmlns:a16="http://schemas.microsoft.com/office/drawing/2014/main" val="2232253942"/>
                    </a:ext>
                  </a:extLst>
                </a:gridCol>
                <a:gridCol w="925844">
                  <a:extLst>
                    <a:ext uri="{9D8B030D-6E8A-4147-A177-3AD203B41FA5}">
                      <a16:colId xmlns:a16="http://schemas.microsoft.com/office/drawing/2014/main" val="3665606247"/>
                    </a:ext>
                  </a:extLst>
                </a:gridCol>
                <a:gridCol w="925844">
                  <a:extLst>
                    <a:ext uri="{9D8B030D-6E8A-4147-A177-3AD203B41FA5}">
                      <a16:colId xmlns:a16="http://schemas.microsoft.com/office/drawing/2014/main" val="2773284698"/>
                    </a:ext>
                  </a:extLst>
                </a:gridCol>
                <a:gridCol w="1680154">
                  <a:extLst>
                    <a:ext uri="{9D8B030D-6E8A-4147-A177-3AD203B41FA5}">
                      <a16:colId xmlns:a16="http://schemas.microsoft.com/office/drawing/2014/main" val="2489488629"/>
                    </a:ext>
                  </a:extLst>
                </a:gridCol>
              </a:tblGrid>
              <a:tr h="938545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(Size)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Hardware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Quantization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FPS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Power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FPS/W</a:t>
                      </a: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Application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0699513"/>
                  </a:ext>
                </a:extLst>
              </a:tr>
              <a:tr h="109834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Zhang et al. (2022)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TinyYOLOv3-based (8.3 MB)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ZCU102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PTQ (INT8)</a:t>
                      </a:r>
                      <a:endParaRPr lang="en-US" sz="2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92.5</a:t>
                      </a:r>
                      <a:endParaRPr lang="en-US" sz="32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 </a:t>
                      </a:r>
                      <a:endParaRPr lang="en-US" sz="32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kern="1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2.4</a:t>
                      </a:r>
                      <a:endParaRPr lang="en-US" sz="32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b="1" kern="1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7.5</a:t>
                      </a: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Face detection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7771081"/>
                  </a:ext>
                </a:extLst>
              </a:tr>
              <a:tr h="829782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Alhussain &amp; Lin (2023)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Two‑Stream SimpleNet (~1.3M params)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ZCU104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QAT (INT8)</a:t>
                      </a:r>
                      <a:endParaRPr lang="en-US" sz="2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81%</a:t>
                      </a:r>
                      <a:endParaRPr lang="en-US" sz="32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</a:t>
                      </a:r>
                      <a:endParaRPr lang="en-US" sz="32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kern="1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32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b="1" kern="1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Face Detection </a:t>
                      </a: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94842134"/>
                  </a:ext>
                </a:extLst>
              </a:tr>
              <a:tr h="94771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Nitta (2020)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MTCNN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(68 MB)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Ultra96‑V2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PTQ (INT8)</a:t>
                      </a:r>
                      <a:endParaRPr lang="en-US" sz="2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kern="1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kern="1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22</a:t>
                      </a:r>
                      <a:endParaRPr lang="en-US" sz="32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3200" kern="1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b="1" kern="1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Face mask detection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7523639"/>
                  </a:ext>
                </a:extLst>
              </a:tr>
              <a:tr h="1598431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</a:t>
                      </a: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(This Work)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Custom MobileNetV2 – Quantized (1.65 MB)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FPGA 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(Kria KV260)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QAT (INT8)</a:t>
                      </a:r>
                      <a:endParaRPr lang="en-US" sz="28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u="sng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91.74</a:t>
                      </a:r>
                      <a:endParaRPr lang="en-US" sz="3200" u="sng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u="sng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3200" u="sng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u="sng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3.15</a:t>
                      </a:r>
                      <a:endParaRPr lang="en-US" sz="3200" u="sng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800" b="1" u="sng" kern="1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9.52</a:t>
                      </a: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Facial landmark detection</a:t>
                      </a:r>
                      <a:endParaRPr lang="en-US" sz="2000" kern="100"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397" marR="523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967315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0A89E4A-B4AA-DA03-6AC1-4E8D03731D79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67F1827-3545-8E58-645E-BFEC217DED9E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623BB62-2F25-327F-AE86-DFEAFFE503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4941" y="-119816"/>
            <a:ext cx="1925714" cy="12838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B9F25E-1B11-A93D-C4A4-A54492425992}"/>
              </a:ext>
            </a:extLst>
          </p:cNvPr>
          <p:cNvSpPr txBox="1"/>
          <p:nvPr/>
        </p:nvSpPr>
        <p:spPr>
          <a:xfrm>
            <a:off x="5133143" y="75524"/>
            <a:ext cx="19257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320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C33153-9194-88D9-9384-3DDE67BEA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B82DB2F-33CB-F497-8ACE-DECBF0CBC901}"/>
              </a:ext>
            </a:extLst>
          </p:cNvPr>
          <p:cNvGrpSpPr/>
          <p:nvPr/>
        </p:nvGrpSpPr>
        <p:grpSpPr>
          <a:xfrm>
            <a:off x="2997615" y="2828835"/>
            <a:ext cx="5326908" cy="1200329"/>
            <a:chOff x="1240137" y="1819881"/>
            <a:chExt cx="5326908" cy="12003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ADA794D-0C36-95FD-0DEA-33CB7BC0310B}"/>
                </a:ext>
              </a:extLst>
            </p:cNvPr>
            <p:cNvSpPr txBox="1"/>
            <p:nvPr/>
          </p:nvSpPr>
          <p:spPr>
            <a:xfrm>
              <a:off x="2275485" y="1970827"/>
              <a:ext cx="429156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b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CONCLUSION</a:t>
              </a:r>
              <a:endParaRPr lang="en-US" sz="4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0F8B107-CA05-4A02-0FE4-C45422DF02AA}"/>
                </a:ext>
              </a:extLst>
            </p:cNvPr>
            <p:cNvSpPr txBox="1"/>
            <p:nvPr/>
          </p:nvSpPr>
          <p:spPr>
            <a:xfrm>
              <a:off x="1240137" y="1819881"/>
              <a:ext cx="165636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>
                  <a:solidFill>
                    <a:schemeClr val="accent1">
                      <a:lumMod val="75000"/>
                    </a:schemeClr>
                  </a:solidFill>
                  <a:latin typeface="Congenial Black" panose="02000503040000020004" pitchFamily="2" charset="0"/>
                </a:rPr>
                <a:t>04 </a:t>
              </a:r>
              <a:endParaRPr lang="en-US" sz="7200" dirty="0">
                <a:solidFill>
                  <a:schemeClr val="accent1">
                    <a:lumMod val="75000"/>
                  </a:schemeClr>
                </a:solidFill>
                <a:latin typeface="Congenial Black" panose="02000503040000020004" pitchFamily="2" charset="0"/>
              </a:endParaRPr>
            </a:p>
          </p:txBody>
        </p:sp>
      </p:grpSp>
      <p:pic>
        <p:nvPicPr>
          <p:cNvPr id="24" name="Picture 23" descr="A logo for a university&#10;&#10;Description automatically generated">
            <a:extLst>
              <a:ext uri="{FF2B5EF4-FFF2-40B4-BE49-F238E27FC236}">
                <a16:creationId xmlns:a16="http://schemas.microsoft.com/office/drawing/2014/main" id="{BBDDAA69-11AD-3E67-04A5-E6E9575E04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C149A45-5837-6A56-C407-70F2D7D181C9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C96F283-21C3-9209-E2BB-1E803C770F2C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D1EE9DB-BD8F-BB5C-3360-B795156BAF2B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586757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C40267-F9FA-D049-A337-3E8D6F022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graph with a green line&#10;&#10;AI-generated content may be incorrect.">
            <a:extLst>
              <a:ext uri="{FF2B5EF4-FFF2-40B4-BE49-F238E27FC236}">
                <a16:creationId xmlns:a16="http://schemas.microsoft.com/office/drawing/2014/main" id="{4F2EA9A3-06DA-C8AE-6250-0BDD4CCF92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9"/>
          <a:stretch>
            <a:fillRect/>
          </a:stretch>
        </p:blipFill>
        <p:spPr>
          <a:xfrm>
            <a:off x="6739744" y="838102"/>
            <a:ext cx="5452255" cy="340524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E7AE551-666D-9D01-72D3-3A0CFEFC09AC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6F963608-48A3-5777-157B-6CAB42F5FFC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E17A86C-A4A8-5F53-5E04-EE47C9F1243F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F10CF7-E7E5-77DC-F7C0-627400EAA53A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graph with orange line&#10;&#10;AI-generated content may be incorrect.">
            <a:extLst>
              <a:ext uri="{FF2B5EF4-FFF2-40B4-BE49-F238E27FC236}">
                <a16:creationId xmlns:a16="http://schemas.microsoft.com/office/drawing/2014/main" id="{FFA5D613-63A1-CD1D-D819-F8C1ABE8CE2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2" r="753" b="4604"/>
          <a:stretch>
            <a:fillRect/>
          </a:stretch>
        </p:blipFill>
        <p:spPr bwMode="auto">
          <a:xfrm>
            <a:off x="-1" y="544225"/>
            <a:ext cx="6753949" cy="390165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A4E0AE5-60B8-ED2C-F954-E0301674DE33}"/>
              </a:ext>
            </a:extLst>
          </p:cNvPr>
          <p:cNvSpPr txBox="1"/>
          <p:nvPr/>
        </p:nvSpPr>
        <p:spPr>
          <a:xfrm>
            <a:off x="7201689" y="4612775"/>
            <a:ext cx="49903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FPGA </a:t>
            </a:r>
            <a:r>
              <a:rPr lang="en-US" b="1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KV260</a:t>
            </a:r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achieves </a:t>
            </a:r>
            <a:r>
              <a:rPr lang="en-US" b="1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 FPS/W</a:t>
            </a:r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making it ideal for battery-powered automotive systems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0A22C0-60CE-7B36-8B67-E6F832B8FFF8}"/>
              </a:ext>
            </a:extLst>
          </p:cNvPr>
          <p:cNvSpPr txBox="1"/>
          <p:nvPr/>
        </p:nvSpPr>
        <p:spPr>
          <a:xfrm>
            <a:off x="210208" y="4612775"/>
            <a:ext cx="6595514" cy="1482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125"/>
              </a:spcAft>
              <a:buNone/>
            </a:pP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🏆</a:t>
            </a:r>
            <a:r>
              <a:rPr lang="en-US" b="1" i="0">
                <a:solidFill>
                  <a:srgbClr val="2C3E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FPGA KV260 </a:t>
            </a:r>
          </a:p>
          <a:p>
            <a:pPr>
              <a:spcAft>
                <a:spcPts val="1125"/>
              </a:spcAft>
              <a:buNone/>
            </a:pPr>
            <a:r>
              <a:rPr lang="en-US" b="1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Energy Efficiency:</a:t>
            </a:r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10 FPS/W, ~10× better than GPU</a:t>
            </a:r>
          </a:p>
          <a:p>
            <a:pPr>
              <a:buNone/>
            </a:pPr>
            <a:r>
              <a:rPr lang="en-US" b="1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Latency:</a:t>
            </a:r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33ms, suitable for real-time applications</a:t>
            </a:r>
          </a:p>
          <a:p>
            <a:pPr>
              <a:buNone/>
            </a:pPr>
            <a:r>
              <a:rPr lang="en-US" b="1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Trade-off:</a:t>
            </a:r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Slight accuracy drop (0.68%) due to INT8 quantization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D48C69-16BD-91B7-C6F6-9984CB5ADC0E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2C76CC5-2970-FDB1-4757-615E2410EBAF}"/>
              </a:ext>
            </a:extLst>
          </p:cNvPr>
          <p:cNvCxnSpPr>
            <a:cxnSpLocks/>
          </p:cNvCxnSpPr>
          <p:nvPr/>
        </p:nvCxnSpPr>
        <p:spPr>
          <a:xfrm>
            <a:off x="1132066" y="419581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39988E3-0FE7-CD96-BAEB-A7A41CE5BC40}"/>
              </a:ext>
            </a:extLst>
          </p:cNvPr>
          <p:cNvSpPr txBox="1"/>
          <p:nvPr/>
        </p:nvSpPr>
        <p:spPr>
          <a:xfrm>
            <a:off x="4875357" y="-19726"/>
            <a:ext cx="26589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27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A5B9D60-2E4C-995D-7EA2-6F1657289F21}"/>
              </a:ext>
            </a:extLst>
          </p:cNvPr>
          <p:cNvGrpSpPr/>
          <p:nvPr/>
        </p:nvGrpSpPr>
        <p:grpSpPr>
          <a:xfrm>
            <a:off x="1263225" y="1870125"/>
            <a:ext cx="3843006" cy="1015663"/>
            <a:chOff x="1729951" y="1542882"/>
            <a:chExt cx="3843006" cy="10156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4448E22-F10F-DD13-4A86-15124DDB4BAF}"/>
                </a:ext>
              </a:extLst>
            </p:cNvPr>
            <p:cNvSpPr txBox="1"/>
            <p:nvPr/>
          </p:nvSpPr>
          <p:spPr>
            <a:xfrm>
              <a:off x="2601951" y="1696771"/>
              <a:ext cx="297100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Introduction</a:t>
              </a:r>
              <a:endParaRPr lang="en-US" sz="4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1398B16-4AE3-567C-CEBD-3C04D63B33B2}"/>
                </a:ext>
              </a:extLst>
            </p:cNvPr>
            <p:cNvSpPr txBox="1"/>
            <p:nvPr/>
          </p:nvSpPr>
          <p:spPr>
            <a:xfrm>
              <a:off x="1729951" y="1542882"/>
              <a:ext cx="10067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>
                  <a:solidFill>
                    <a:schemeClr val="accent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  <a:endParaRPr lang="en-US" sz="6000" b="1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9111B63-F81F-3446-C77A-879DB0B59FA7}"/>
              </a:ext>
            </a:extLst>
          </p:cNvPr>
          <p:cNvGrpSpPr/>
          <p:nvPr/>
        </p:nvGrpSpPr>
        <p:grpSpPr>
          <a:xfrm>
            <a:off x="6456603" y="1828731"/>
            <a:ext cx="5333560" cy="1015663"/>
            <a:chOff x="1729951" y="1542882"/>
            <a:chExt cx="4699370" cy="93807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CF20DCD-BED5-9F99-B9D3-B78EAA12D59E}"/>
                </a:ext>
              </a:extLst>
            </p:cNvPr>
            <p:cNvSpPr txBox="1"/>
            <p:nvPr/>
          </p:nvSpPr>
          <p:spPr>
            <a:xfrm>
              <a:off x="2601951" y="1696771"/>
              <a:ext cx="3827370" cy="6538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Technical solutions</a:t>
              </a:r>
              <a:endParaRPr lang="en-US" sz="4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19D68E7-0AF3-74ED-90F7-4F289D201D44}"/>
                </a:ext>
              </a:extLst>
            </p:cNvPr>
            <p:cNvSpPr txBox="1"/>
            <p:nvPr/>
          </p:nvSpPr>
          <p:spPr>
            <a:xfrm>
              <a:off x="1729951" y="1542882"/>
              <a:ext cx="1188225" cy="9380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>
                  <a:solidFill>
                    <a:schemeClr val="accent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02</a:t>
              </a:r>
              <a:endParaRPr lang="en-US" sz="6000" b="1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BDDD311-EC8B-4707-D196-D509FF14117D}"/>
              </a:ext>
            </a:extLst>
          </p:cNvPr>
          <p:cNvGrpSpPr/>
          <p:nvPr/>
        </p:nvGrpSpPr>
        <p:grpSpPr>
          <a:xfrm>
            <a:off x="1263225" y="3549441"/>
            <a:ext cx="2654859" cy="1015663"/>
            <a:chOff x="1729951" y="1542882"/>
            <a:chExt cx="2339182" cy="101566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AD8A970-5BC3-6DBE-E11F-9AA4F1EB79E3}"/>
                </a:ext>
              </a:extLst>
            </p:cNvPr>
            <p:cNvSpPr txBox="1"/>
            <p:nvPr/>
          </p:nvSpPr>
          <p:spPr>
            <a:xfrm>
              <a:off x="2498265" y="1696771"/>
              <a:ext cx="15708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Results</a:t>
              </a:r>
              <a:endParaRPr lang="en-US" sz="4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72A8A98-AF2B-94E4-4BB2-10DB46CF455F}"/>
                </a:ext>
              </a:extLst>
            </p:cNvPr>
            <p:cNvSpPr txBox="1"/>
            <p:nvPr/>
          </p:nvSpPr>
          <p:spPr>
            <a:xfrm>
              <a:off x="1729951" y="1542882"/>
              <a:ext cx="118822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>
                  <a:solidFill>
                    <a:schemeClr val="accent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03</a:t>
              </a:r>
              <a:endParaRPr lang="en-US" sz="6000" b="1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6D9B9F7-7863-FDC8-3665-0B5A41C05927}"/>
              </a:ext>
            </a:extLst>
          </p:cNvPr>
          <p:cNvGrpSpPr/>
          <p:nvPr/>
        </p:nvGrpSpPr>
        <p:grpSpPr>
          <a:xfrm>
            <a:off x="2612485" y="623653"/>
            <a:ext cx="6967030" cy="776150"/>
            <a:chOff x="2612485" y="713985"/>
            <a:chExt cx="6967030" cy="77615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4171B70-8A7C-769B-00F4-164099442D3B}"/>
                </a:ext>
              </a:extLst>
            </p:cNvPr>
            <p:cNvSpPr txBox="1"/>
            <p:nvPr/>
          </p:nvSpPr>
          <p:spPr>
            <a:xfrm>
              <a:off x="2612485" y="713985"/>
              <a:ext cx="6967030" cy="7665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algn="ctr">
                <a:lnSpc>
                  <a:spcPct val="120000"/>
                </a:lnSpc>
                <a:spcBef>
                  <a:spcPts val="600"/>
                </a:spcBef>
                <a:spcAft>
                  <a:spcPts val="600"/>
                </a:spcAft>
                <a:tabLst>
                  <a:tab pos="857250" algn="l"/>
                </a:tabLst>
              </a:pPr>
              <a:r>
                <a:rPr lang="en-US" sz="4000" b="1">
                  <a:solidFill>
                    <a:srgbClr val="33CCCC"/>
                  </a:solidFill>
                  <a:effectLst/>
                  <a:latin typeface="Times New Roman" panose="02020603050405020304" pitchFamily="18" charset="0"/>
                  <a:ea typeface="Arial" panose="020B0604020202020204" pitchFamily="34" charset="0"/>
                  <a:cs typeface="Times New Roman" panose="02020603050405020304" pitchFamily="18" charset="0"/>
                </a:rPr>
                <a:t>    TABLE </a:t>
              </a:r>
              <a:r>
                <a:rPr lang="en-US" sz="4000" b="1" dirty="0">
                  <a:solidFill>
                    <a:srgbClr val="33CCCC"/>
                  </a:solidFill>
                  <a:effectLst/>
                  <a:latin typeface="Times New Roman" panose="02020603050405020304" pitchFamily="18" charset="0"/>
                  <a:ea typeface="Arial" panose="020B0604020202020204" pitchFamily="34" charset="0"/>
                  <a:cs typeface="Times New Roman" panose="02020603050405020304" pitchFamily="18" charset="0"/>
                </a:rPr>
                <a:t>OF CONTENTS</a:t>
              </a:r>
              <a:endParaRPr lang="en-US" sz="4000" b="1" dirty="0">
                <a:solidFill>
                  <a:srgbClr val="33CCCC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028" name="Picture 4" descr="Table Of Contents Icon Free Vector and graphic 106668494.">
              <a:extLst>
                <a:ext uri="{FF2B5EF4-FFF2-40B4-BE49-F238E27FC236}">
                  <a16:creationId xmlns:a16="http://schemas.microsoft.com/office/drawing/2014/main" id="{D6EB4ECC-A0CA-8E5D-F4FA-2D17BA7A24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60851" y="806418"/>
              <a:ext cx="683717" cy="6837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4" name="Picture 23" descr="A logo for a university&#10;&#10;Description automatically generated">
            <a:extLst>
              <a:ext uri="{FF2B5EF4-FFF2-40B4-BE49-F238E27FC236}">
                <a16:creationId xmlns:a16="http://schemas.microsoft.com/office/drawing/2014/main" id="{E1F314CD-6342-09FD-8DDC-F1229A240E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1677111-7CA2-5CAB-626C-26E6AE4CF857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E5F2F3B-1B65-7998-9335-A169AB154489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0DC91E1-7A05-801C-4255-C8C328F40F3C}"/>
              </a:ext>
            </a:extLst>
          </p:cNvPr>
          <p:cNvGrpSpPr/>
          <p:nvPr/>
        </p:nvGrpSpPr>
        <p:grpSpPr>
          <a:xfrm>
            <a:off x="6456604" y="3544950"/>
            <a:ext cx="3755179" cy="1015663"/>
            <a:chOff x="1729951" y="1542882"/>
            <a:chExt cx="3308669" cy="101566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DCAD50C-5CA2-4BB0-25C9-97BFDBB89547}"/>
                </a:ext>
              </a:extLst>
            </p:cNvPr>
            <p:cNvSpPr txBox="1"/>
            <p:nvPr/>
          </p:nvSpPr>
          <p:spPr>
            <a:xfrm>
              <a:off x="2601951" y="1696771"/>
              <a:ext cx="24366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Conclusion</a:t>
              </a:r>
              <a:endParaRPr lang="en-US" sz="4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10F44DF-91A2-3E21-B1FC-EEEF0856C8C1}"/>
                </a:ext>
              </a:extLst>
            </p:cNvPr>
            <p:cNvSpPr txBox="1"/>
            <p:nvPr/>
          </p:nvSpPr>
          <p:spPr>
            <a:xfrm>
              <a:off x="1729951" y="1542882"/>
              <a:ext cx="118822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>
                  <a:solidFill>
                    <a:schemeClr val="accent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04</a:t>
              </a:r>
              <a:endParaRPr lang="en-US" sz="6000" b="1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A32074E-F3C9-629B-EC72-376DB31BA8C9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45CD69-B677-0AF6-D9E2-8EB5E9C7CF8E}"/>
              </a:ext>
            </a:extLst>
          </p:cNvPr>
          <p:cNvSpPr txBox="1"/>
          <p:nvPr/>
        </p:nvSpPr>
        <p:spPr>
          <a:xfrm>
            <a:off x="2013528" y="5392392"/>
            <a:ext cx="38994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Future direction</a:t>
            </a:r>
            <a:endParaRPr lang="en-US" sz="40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F646ED-8143-430C-DC81-D9209313E90F}"/>
              </a:ext>
            </a:extLst>
          </p:cNvPr>
          <p:cNvSpPr txBox="1"/>
          <p:nvPr/>
        </p:nvSpPr>
        <p:spPr>
          <a:xfrm>
            <a:off x="1263225" y="5233631"/>
            <a:ext cx="13485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lang="en-US" sz="6000" b="1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010577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3FD56-FB35-E76C-358E-FAA4AA5B2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241AA0-E841-7A0D-2212-57ADC1A59929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75218CBC-C8FB-2388-02B9-E069883CD8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3A2C16-216A-6425-C2A8-455DA7121575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E8A40CE-BE83-64C6-F6B6-2C87C84C3CE9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B8D39A6-05E8-E0EF-18DA-79ABFB6284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557" b="54819"/>
          <a:stretch>
            <a:fillRect/>
          </a:stretch>
        </p:blipFill>
        <p:spPr>
          <a:xfrm>
            <a:off x="32153" y="1171266"/>
            <a:ext cx="12127693" cy="21693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823E01C-D750-5EE0-0D85-094B03F87BFD}"/>
              </a:ext>
            </a:extLst>
          </p:cNvPr>
          <p:cNvSpPr txBox="1"/>
          <p:nvPr/>
        </p:nvSpPr>
        <p:spPr>
          <a:xfrm>
            <a:off x="2882366" y="534538"/>
            <a:ext cx="64638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Societal Impact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5FE95B-AC12-4C7D-8C77-3E0D9FB05BA9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5214FD3-95D7-0609-E450-E135D3052BF3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6BBB15B-543A-F30C-101D-FCDFCD45CD54}"/>
              </a:ext>
            </a:extLst>
          </p:cNvPr>
          <p:cNvSpPr txBox="1"/>
          <p:nvPr/>
        </p:nvSpPr>
        <p:spPr>
          <a:xfrm>
            <a:off x="4875356" y="75524"/>
            <a:ext cx="32970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609ECC1-243E-72C8-D702-C9C000C297BF}"/>
              </a:ext>
            </a:extLst>
          </p:cNvPr>
          <p:cNvGrpSpPr/>
          <p:nvPr/>
        </p:nvGrpSpPr>
        <p:grpSpPr>
          <a:xfrm>
            <a:off x="77183" y="3625686"/>
            <a:ext cx="12009923" cy="2591161"/>
            <a:chOff x="85127" y="3755901"/>
            <a:chExt cx="12009923" cy="259116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895D6C1-B015-2302-668A-3AB4537E9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40698" y="3755901"/>
              <a:ext cx="2476846" cy="257210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E8796F3-549C-DA9F-3190-F9ACAC8AA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127" y="3765427"/>
              <a:ext cx="2505425" cy="2581635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0836C8C-EED8-2A3B-3187-F9F09142B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31732" y="3765427"/>
              <a:ext cx="2760768" cy="258163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E044E91-6046-6796-AE44-5D3A3956D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342646" y="3765427"/>
              <a:ext cx="2752404" cy="25625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493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BC1E4-3839-0C05-586B-961231AF2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D2F785A-0D2D-1DE0-0A04-0148499200FF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60BD04B5-2207-428D-E747-71DD88EC33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7DEF78-D6FF-4316-3912-E827438A891A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322AD42-F784-3065-AE4A-C1F306C802C9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BE5214F-5EBE-F594-A81E-D4B828F49120}"/>
              </a:ext>
            </a:extLst>
          </p:cNvPr>
          <p:cNvSpPr/>
          <p:nvPr/>
        </p:nvSpPr>
        <p:spPr>
          <a:xfrm>
            <a:off x="474905" y="997394"/>
            <a:ext cx="11345620" cy="214585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Develop a light weight CNN for 98-point facial landmark detection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Achieved real-time inference with 30 FPS and 3W power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Established benchmark performance for edge AI deployment across 5 platforms: RTX 4060, Intel i9, Jetson Nano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4B, and Xilinx Kria KV260 FPGA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5B5010-1586-D64A-6C3E-B234D6E70AD5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3919E57-922F-DBA0-8476-F038567248CC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15728AA-E4BD-2A30-E3B4-8ABCD706674E}"/>
              </a:ext>
            </a:extLst>
          </p:cNvPr>
          <p:cNvSpPr txBox="1"/>
          <p:nvPr/>
        </p:nvSpPr>
        <p:spPr>
          <a:xfrm>
            <a:off x="4875357" y="75524"/>
            <a:ext cx="27160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DA3ABB-BA1D-D265-318B-FFAA14BB6BA3}"/>
              </a:ext>
            </a:extLst>
          </p:cNvPr>
          <p:cNvSpPr txBox="1"/>
          <p:nvPr/>
        </p:nvSpPr>
        <p:spPr>
          <a:xfrm>
            <a:off x="1006764" y="536459"/>
            <a:ext cx="38685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ARCHIEVEMENT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2E9D7F-138C-48AC-640F-70BCC246FD26}"/>
              </a:ext>
            </a:extLst>
          </p:cNvPr>
          <p:cNvSpPr txBox="1"/>
          <p:nvPr/>
        </p:nvSpPr>
        <p:spPr>
          <a:xfrm>
            <a:off x="1006763" y="3255068"/>
            <a:ext cx="38685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2D056A7-011C-5932-FD69-A2BE43839513}"/>
              </a:ext>
            </a:extLst>
          </p:cNvPr>
          <p:cNvSpPr/>
          <p:nvPr/>
        </p:nvSpPr>
        <p:spPr>
          <a:xfrm>
            <a:off x="474905" y="3863884"/>
            <a:ext cx="11345620" cy="214585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Model accuracy does not exceed the 95% threshold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FPGA deployment is functional but lacks full optimization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Lack of cross-dataset evaluation to assess generalization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Limited robustness under extreme head poses or heavy occlusion</a:t>
            </a:r>
          </a:p>
        </p:txBody>
      </p:sp>
    </p:spTree>
    <p:extLst>
      <p:ext uri="{BB962C8B-B14F-4D97-AF65-F5344CB8AC3E}">
        <p14:creationId xmlns:p14="http://schemas.microsoft.com/office/powerpoint/2010/main" val="40013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A4A79D-B966-2E17-CA37-F5AA81D366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36032C0-F27F-AF59-A244-4D49EFB8024D}"/>
              </a:ext>
            </a:extLst>
          </p:cNvPr>
          <p:cNvGrpSpPr/>
          <p:nvPr/>
        </p:nvGrpSpPr>
        <p:grpSpPr>
          <a:xfrm>
            <a:off x="2997615" y="2828835"/>
            <a:ext cx="7622760" cy="1200329"/>
            <a:chOff x="1240137" y="1819881"/>
            <a:chExt cx="6836003" cy="12003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3412DC-5CD8-3BF0-E99E-F9E88A64740D}"/>
                </a:ext>
              </a:extLst>
            </p:cNvPr>
            <p:cNvSpPr txBox="1"/>
            <p:nvPr/>
          </p:nvSpPr>
          <p:spPr>
            <a:xfrm>
              <a:off x="2520654" y="1970827"/>
              <a:ext cx="555548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FUTURE DIRECTION</a:t>
              </a:r>
              <a:endParaRPr lang="en-US" sz="4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0C9372-239E-0CEC-1D9D-A931D635605F}"/>
                </a:ext>
              </a:extLst>
            </p:cNvPr>
            <p:cNvSpPr txBox="1"/>
            <p:nvPr/>
          </p:nvSpPr>
          <p:spPr>
            <a:xfrm>
              <a:off x="1240137" y="1819881"/>
              <a:ext cx="165636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>
                  <a:solidFill>
                    <a:schemeClr val="accent1">
                      <a:lumMod val="75000"/>
                    </a:schemeClr>
                  </a:solidFill>
                  <a:latin typeface="Congenial Black" panose="02000503040000020004" pitchFamily="2" charset="0"/>
                </a:rPr>
                <a:t>05</a:t>
              </a:r>
              <a:endParaRPr lang="en-US" sz="7200" dirty="0">
                <a:solidFill>
                  <a:schemeClr val="accent1">
                    <a:lumMod val="75000"/>
                  </a:schemeClr>
                </a:solidFill>
                <a:latin typeface="Congenial Black" panose="02000503040000020004" pitchFamily="2" charset="0"/>
              </a:endParaRPr>
            </a:p>
          </p:txBody>
        </p:sp>
      </p:grpSp>
      <p:pic>
        <p:nvPicPr>
          <p:cNvPr id="24" name="Picture 23" descr="A logo for a university&#10;&#10;Description automatically generated">
            <a:extLst>
              <a:ext uri="{FF2B5EF4-FFF2-40B4-BE49-F238E27FC236}">
                <a16:creationId xmlns:a16="http://schemas.microsoft.com/office/drawing/2014/main" id="{941F84BD-8BFA-E502-2B70-884F297BB9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C5F80F3-18A8-71D2-3759-EE9637E64833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C1373E8-37CF-176B-35EF-C2662BD15D26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7026FBB-BC59-4B5D-EFB7-DFCD8EE9CF26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404230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E8D9FA-E1B1-8873-FB8E-BD1217783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A9F4BEA-2F56-0BEC-F858-CCC02F109100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66049723-3C0C-35BB-D82A-42E4235E93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B57495-4AED-3654-AFC7-EFA8E3263564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D7A918-2D20-6F8B-16A8-82D24006C82B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96C2987-FD90-E37E-F8EB-5B2582015E0A}"/>
              </a:ext>
            </a:extLst>
          </p:cNvPr>
          <p:cNvSpPr txBox="1"/>
          <p:nvPr/>
        </p:nvSpPr>
        <p:spPr>
          <a:xfrm>
            <a:off x="979308" y="1224433"/>
            <a:ext cx="1067095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Design a custom model architecture and loss function tailored for drowsiness detection and optimized for edge deployment.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Develop a dedicated hardware accelerator for efficient CNN execution on FPGA platforms.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Explore ultra-low precision quantization techniques (INT4 or INT2) to further reduce latency and power consumption.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Extend the system into a reusable IP core for real-time drowsiness detection in embedded applications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E1B980-F11F-6597-7B35-55B450AC7D54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F66F36-D38C-3C08-D34B-73D8E4A72EAE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67FC191-2938-AD29-DF27-F4D21CEDDBDC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DIRECTION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4A104C-7B8F-C3B9-8382-B164564D29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34"/>
            <a:ext cx="1262824" cy="101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49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91F63-7B04-639D-AA20-6AF27FBA5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9AFB6CA-6A99-70C6-D2A6-A26BBDC352F1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D8078DA-CD3B-0F6B-6583-A32447E866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3D3E8ED-944A-04DE-3B5C-E047C931702B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0D0DC57-D612-E37B-87B9-776AF62FF234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F6FBB4E-76D6-F981-DF71-92A76AFBC1BF}"/>
              </a:ext>
            </a:extLst>
          </p:cNvPr>
          <p:cNvSpPr txBox="1"/>
          <p:nvPr/>
        </p:nvSpPr>
        <p:spPr>
          <a:xfrm>
            <a:off x="760521" y="1227912"/>
            <a:ext cx="1067095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Zhang et al. (2022):  H. Zhang, L. Chen, and P. Wang, “FPGA implementation of TinyYOLOv3-based face detection with INT8 quantization,” IEEE Transactions on Circuits and Systems for Video Technology, vol. 32, no. 4, pp. 987–996, Apr. 2022.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Alhussain &amp; Lin (2023):  A. Alhussain and M. Lin, “FPGA-QHAR: Throughput-optimized quantized human action recognition on the edge,” arXiv preprint arXiv:2311.03390, Nov. 2023. [Online]. Available: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https://arxiv.org/abs/2311.03390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Nitta (2020)[50] Y. Nitta, “Real-time tiny-YOLOv3 face mask detection on Ultra96-V2 using Vitis-AI,” Hackster.io Project, Jun. 2020. [Online]. Available: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https://www.hackster.io/yasuhironitta/real-time-tiny-yolov3-face-mask-detection-on-ultra96v2-63a70c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B2AC92-9373-AB59-F5DE-535595D50FBE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5D72254-6163-D179-970D-454A15A4D91C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76F8436-4BBB-D945-724C-E3A003083607}"/>
              </a:ext>
            </a:extLst>
          </p:cNvPr>
          <p:cNvSpPr txBox="1"/>
          <p:nvPr/>
        </p:nvSpPr>
        <p:spPr>
          <a:xfrm>
            <a:off x="5098661" y="91177"/>
            <a:ext cx="199467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8C3002-8B55-7EE8-B64E-2547A880CE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34"/>
            <a:ext cx="1262824" cy="101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654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8A48A52-5FA1-B79A-E37E-3C977D19E327}"/>
              </a:ext>
            </a:extLst>
          </p:cNvPr>
          <p:cNvSpPr txBox="1"/>
          <p:nvPr/>
        </p:nvSpPr>
        <p:spPr>
          <a:xfrm>
            <a:off x="-1" y="156979"/>
            <a:ext cx="117252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2"/>
                </a:solidFill>
                <a:latin typeface="Congenial Black" panose="02000503040000020004" pitchFamily="2" charset="0"/>
              </a:rPr>
              <a:t>Thanks for your evaluation!</a:t>
            </a:r>
            <a:endParaRPr lang="en-US" sz="6000" b="1" dirty="0">
              <a:solidFill>
                <a:schemeClr val="accent2"/>
              </a:solidFill>
              <a:latin typeface="Congenial Black" panose="02000503040000020004" pitchFamily="2" charset="0"/>
            </a:endParaRPr>
          </a:p>
        </p:txBody>
      </p:sp>
      <p:pic>
        <p:nvPicPr>
          <p:cNvPr id="1028" name="Picture 4" descr="Trường đại học Sư phạm Kỹ thuật TP.HCM tuyển sinh hệ đại học đào tạo từ xa">
            <a:extLst>
              <a:ext uri="{FF2B5EF4-FFF2-40B4-BE49-F238E27FC236}">
                <a16:creationId xmlns:a16="http://schemas.microsoft.com/office/drawing/2014/main" id="{883D2AD9-66C5-7EB2-AA7E-D1113F8E5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1172643"/>
            <a:ext cx="12192001" cy="5685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049767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48BBAE-3311-B55B-1AA5-86C712519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6512EF6-ECE0-D1FE-970F-C49907E0F46E}"/>
              </a:ext>
            </a:extLst>
          </p:cNvPr>
          <p:cNvGrpSpPr/>
          <p:nvPr/>
        </p:nvGrpSpPr>
        <p:grpSpPr>
          <a:xfrm>
            <a:off x="3732515" y="2828835"/>
            <a:ext cx="5860914" cy="1200329"/>
            <a:chOff x="1439759" y="1542882"/>
            <a:chExt cx="5860914" cy="12003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F5540BE-1AC8-855A-8555-A2C00631E000}"/>
                </a:ext>
              </a:extLst>
            </p:cNvPr>
            <p:cNvSpPr txBox="1"/>
            <p:nvPr/>
          </p:nvSpPr>
          <p:spPr>
            <a:xfrm>
              <a:off x="2601951" y="1696771"/>
              <a:ext cx="469872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INTRODUCTION</a:t>
              </a:r>
              <a:endParaRPr lang="en-US" sz="4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C213911-E31C-10A3-4EC0-9B484D56F4E8}"/>
                </a:ext>
              </a:extLst>
            </p:cNvPr>
            <p:cNvSpPr txBox="1"/>
            <p:nvPr/>
          </p:nvSpPr>
          <p:spPr>
            <a:xfrm>
              <a:off x="1439759" y="1542882"/>
              <a:ext cx="165636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dirty="0">
                  <a:solidFill>
                    <a:schemeClr val="accent1">
                      <a:lumMod val="75000"/>
                    </a:schemeClr>
                  </a:solidFill>
                  <a:latin typeface="Congenial Black" panose="02000503040000020004" pitchFamily="2" charset="0"/>
                </a:rPr>
                <a:t>01</a:t>
              </a:r>
            </a:p>
          </p:txBody>
        </p:sp>
      </p:grpSp>
      <p:pic>
        <p:nvPicPr>
          <p:cNvPr id="24" name="Picture 23" descr="A logo for a university&#10;&#10;Description automatically generated">
            <a:extLst>
              <a:ext uri="{FF2B5EF4-FFF2-40B4-BE49-F238E27FC236}">
                <a16:creationId xmlns:a16="http://schemas.microsoft.com/office/drawing/2014/main" id="{ED94ED17-7588-BFDB-AE91-A49DCDE57B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A35160D-45EF-496E-5AB7-C780C9032B0C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F354C2D-4A54-1E37-B42C-FDCF6D4A7439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3919E3D-09F4-7743-CFD0-457DB73116D8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425665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32591-3CE2-7B3B-EA63-3D0B8B4CA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A1C401A-A690-2650-E072-DA515EB56AED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069E3DA9-5222-0A13-AF6E-35EB8D976F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7413A63-E918-7062-EBF5-F0D5083E4B5F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AFFFFF4-8240-F674-4297-42CEC80D3368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761B447-1EF7-7ADF-E448-05A27ACF924C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548A65-6769-4A2F-017A-DBD42AE2F504}"/>
              </a:ext>
            </a:extLst>
          </p:cNvPr>
          <p:cNvSpPr txBox="1"/>
          <p:nvPr/>
        </p:nvSpPr>
        <p:spPr>
          <a:xfrm>
            <a:off x="4346514" y="49370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56E842B-28EF-E58B-3D2E-9D06208E627C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CD0941D-28F1-561F-8AF7-6EFE15FF0A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5007" y="-158183"/>
            <a:ext cx="1384426" cy="14818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DC0132-2A8D-51AD-F175-A9AE34696DB5}"/>
              </a:ext>
            </a:extLst>
          </p:cNvPr>
          <p:cNvSpPr txBox="1"/>
          <p:nvPr/>
        </p:nvSpPr>
        <p:spPr>
          <a:xfrm>
            <a:off x="8757165" y="738793"/>
            <a:ext cx="30458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ADAS Head-Pose </a:t>
            </a:r>
          </a:p>
          <a:p>
            <a:pPr algn="ctr"/>
            <a:r>
              <a:rPr 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Adjustment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9509455-8D5A-83BA-4E17-205EFE6A9FBB}"/>
              </a:ext>
            </a:extLst>
          </p:cNvPr>
          <p:cNvGrpSpPr/>
          <p:nvPr/>
        </p:nvGrpSpPr>
        <p:grpSpPr>
          <a:xfrm>
            <a:off x="671941" y="826690"/>
            <a:ext cx="10987630" cy="5096875"/>
            <a:chOff x="857489" y="1086618"/>
            <a:chExt cx="10987630" cy="5096875"/>
          </a:xfrm>
        </p:grpSpPr>
        <p:pic>
          <p:nvPicPr>
            <p:cNvPr id="1026" name="Picture 2" descr="Face Mask Detection by Facial Recognition - GREKKOM">
              <a:extLst>
                <a:ext uri="{FF2B5EF4-FFF2-40B4-BE49-F238E27FC236}">
                  <a16:creationId xmlns:a16="http://schemas.microsoft.com/office/drawing/2014/main" id="{299BCBED-1543-A8E4-0AD5-8BB2D64FEEC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06" r="13838"/>
            <a:stretch>
              <a:fillRect/>
            </a:stretch>
          </p:blipFill>
          <p:spPr bwMode="auto">
            <a:xfrm>
              <a:off x="3773775" y="1552624"/>
              <a:ext cx="2114119" cy="19469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5CF0EC1-4CAA-52BB-2671-97CDCC92AB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27901" y="4056318"/>
              <a:ext cx="2017186" cy="20171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CAB6A192-3EFE-0F02-1581-FA5BDF0B1F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3961" y="4056317"/>
              <a:ext cx="2127176" cy="21271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8C731200-94A6-1F1B-839E-E8CEBB8839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3961" y="1565172"/>
              <a:ext cx="2106017" cy="19938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>
              <a:extLst>
                <a:ext uri="{FF2B5EF4-FFF2-40B4-BE49-F238E27FC236}">
                  <a16:creationId xmlns:a16="http://schemas.microsoft.com/office/drawing/2014/main" id="{96C963C0-8A84-C2C9-E392-DC7776E655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5917" y="4056317"/>
              <a:ext cx="2017187" cy="20171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The most essential tool in telemedicine: Remote Patient Monitoring API ...">
              <a:extLst>
                <a:ext uri="{FF2B5EF4-FFF2-40B4-BE49-F238E27FC236}">
                  <a16:creationId xmlns:a16="http://schemas.microsoft.com/office/drawing/2014/main" id="{3B68E779-D4A4-DDCC-CAFA-61235BF335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5916" y="1532580"/>
              <a:ext cx="2017188" cy="2017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2" name="Picture 18">
              <a:extLst>
                <a:ext uri="{FF2B5EF4-FFF2-40B4-BE49-F238E27FC236}">
                  <a16:creationId xmlns:a16="http://schemas.microsoft.com/office/drawing/2014/main" id="{362BE609-874C-94C1-5944-2B0079B2EA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23935" y="1553482"/>
              <a:ext cx="2017188" cy="2017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4" name="Picture 20">
              <a:extLst>
                <a:ext uri="{FF2B5EF4-FFF2-40B4-BE49-F238E27FC236}">
                  <a16:creationId xmlns:a16="http://schemas.microsoft.com/office/drawing/2014/main" id="{2304D77A-FAFB-CADD-FF5E-565198C980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23934" y="4056317"/>
              <a:ext cx="2017187" cy="20171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35BFDCF-FF1E-4499-0BD9-645E728ED343}"/>
                </a:ext>
              </a:extLst>
            </p:cNvPr>
            <p:cNvSpPr txBox="1"/>
            <p:nvPr/>
          </p:nvSpPr>
          <p:spPr>
            <a:xfrm>
              <a:off x="857489" y="1098303"/>
              <a:ext cx="261707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Driver Monitoring System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D965A12-4788-91DA-BB49-C22A661801AE}"/>
                </a:ext>
              </a:extLst>
            </p:cNvPr>
            <p:cNvSpPr txBox="1"/>
            <p:nvPr/>
          </p:nvSpPr>
          <p:spPr>
            <a:xfrm>
              <a:off x="3518096" y="3517694"/>
              <a:ext cx="3045898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Face Unlock Biometric </a:t>
              </a:r>
            </a:p>
            <a:p>
              <a:pPr algn="ctr"/>
              <a:r>
                <a:rPr lang="en-US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Security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116B364-15F1-703F-A31D-E68CDA58590F}"/>
                </a:ext>
              </a:extLst>
            </p:cNvPr>
            <p:cNvSpPr txBox="1"/>
            <p:nvPr/>
          </p:nvSpPr>
          <p:spPr>
            <a:xfrm>
              <a:off x="1323236" y="3624863"/>
              <a:ext cx="17279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Gaze Tracking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EC12C74-E19F-088B-FE11-C154855C47A0}"/>
                </a:ext>
              </a:extLst>
            </p:cNvPr>
            <p:cNvSpPr txBox="1"/>
            <p:nvPr/>
          </p:nvSpPr>
          <p:spPr>
            <a:xfrm>
              <a:off x="6286666" y="3517693"/>
              <a:ext cx="2850406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VR/AR Expression </a:t>
              </a:r>
            </a:p>
            <a:p>
              <a:pPr algn="ctr"/>
              <a:r>
                <a:rPr lang="en-US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Mapping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512563F-8CEA-65F8-2816-44A42D4996E3}"/>
                </a:ext>
              </a:extLst>
            </p:cNvPr>
            <p:cNvSpPr txBox="1"/>
            <p:nvPr/>
          </p:nvSpPr>
          <p:spPr>
            <a:xfrm>
              <a:off x="9436148" y="3624091"/>
              <a:ext cx="240897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Expression Detection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05337C2-1E31-015C-C49E-58A9F4D598DC}"/>
                </a:ext>
              </a:extLst>
            </p:cNvPr>
            <p:cNvSpPr txBox="1"/>
            <p:nvPr/>
          </p:nvSpPr>
          <p:spPr>
            <a:xfrm>
              <a:off x="4100586" y="1086618"/>
              <a:ext cx="261707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Mask Detection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0233124-95EC-E576-E712-664D330207F5}"/>
                </a:ext>
              </a:extLst>
            </p:cNvPr>
            <p:cNvSpPr txBox="1"/>
            <p:nvPr/>
          </p:nvSpPr>
          <p:spPr>
            <a:xfrm>
              <a:off x="7015116" y="1096931"/>
              <a:ext cx="180511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Telemedicine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4683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2" name="Straight Connector 1061">
            <a:extLst>
              <a:ext uri="{FF2B5EF4-FFF2-40B4-BE49-F238E27FC236}">
                <a16:creationId xmlns:a16="http://schemas.microsoft.com/office/drawing/2014/main" id="{6419694D-7AE4-1AB9-4A06-49F73CF7D379}"/>
              </a:ext>
            </a:extLst>
          </p:cNvPr>
          <p:cNvCxnSpPr/>
          <p:nvPr/>
        </p:nvCxnSpPr>
        <p:spPr>
          <a:xfrm>
            <a:off x="6082145" y="1168411"/>
            <a:ext cx="0" cy="4866973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78D7BB9-34AE-3277-1272-D9F71062F626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E1F314CD-6342-09FD-8DDC-F1229A240E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1677111-7CA2-5CAB-626C-26E6AE4CF857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5F2F3B-1B65-7998-9335-A169AB154489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CE6F4350-E8C7-E7FE-14A2-7AFD09755303}"/>
              </a:ext>
            </a:extLst>
          </p:cNvPr>
          <p:cNvSpPr txBox="1"/>
          <p:nvPr/>
        </p:nvSpPr>
        <p:spPr>
          <a:xfrm>
            <a:off x="1936897" y="956825"/>
            <a:ext cx="2491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000" b="1">
                <a:solidFill>
                  <a:schemeClr val="accent2"/>
                </a:solidFill>
              </a:defRPr>
            </a:lvl1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Solutions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3388A0B9-D39E-CABD-AD49-57B034DF3126}"/>
              </a:ext>
            </a:extLst>
          </p:cNvPr>
          <p:cNvSpPr/>
          <p:nvPr/>
        </p:nvSpPr>
        <p:spPr>
          <a:xfrm>
            <a:off x="5389302" y="3334759"/>
            <a:ext cx="1413394" cy="473264"/>
          </a:xfrm>
          <a:prstGeom prst="rightArrow">
            <a:avLst/>
          </a:prstGeom>
          <a:solidFill>
            <a:srgbClr val="FFC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69" name="Picture 1068">
            <a:extLst>
              <a:ext uri="{FF2B5EF4-FFF2-40B4-BE49-F238E27FC236}">
                <a16:creationId xmlns:a16="http://schemas.microsoft.com/office/drawing/2014/main" id="{1FB1FEC5-D503-4E59-1F85-E9DEB6450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15" y="1387194"/>
            <a:ext cx="2344393" cy="2536557"/>
          </a:xfrm>
          <a:prstGeom prst="rect">
            <a:avLst/>
          </a:prstGeom>
        </p:spPr>
      </p:pic>
      <p:pic>
        <p:nvPicPr>
          <p:cNvPr id="1070" name="Picture 32" descr="High-precision Distance Sensor Module">
            <a:extLst>
              <a:ext uri="{FF2B5EF4-FFF2-40B4-BE49-F238E27FC236}">
                <a16:creationId xmlns:a16="http://schemas.microsoft.com/office/drawing/2014/main" id="{D35FC8C2-0892-0336-4DCB-A4D6CC9D5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224" y="4323861"/>
            <a:ext cx="1725823" cy="1725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1" name="TextBox 1070">
            <a:extLst>
              <a:ext uri="{FF2B5EF4-FFF2-40B4-BE49-F238E27FC236}">
                <a16:creationId xmlns:a16="http://schemas.microsoft.com/office/drawing/2014/main" id="{7A39FC7D-5D57-562E-13B4-E54E948F2A6B}"/>
              </a:ext>
            </a:extLst>
          </p:cNvPr>
          <p:cNvSpPr txBox="1"/>
          <p:nvPr/>
        </p:nvSpPr>
        <p:spPr>
          <a:xfrm>
            <a:off x="-112224" y="3934297"/>
            <a:ext cx="27188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Cloud Server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2" name="TextBox 1071">
            <a:extLst>
              <a:ext uri="{FF2B5EF4-FFF2-40B4-BE49-F238E27FC236}">
                <a16:creationId xmlns:a16="http://schemas.microsoft.com/office/drawing/2014/main" id="{DC28FD42-9219-DBA2-FEE3-214381538E27}"/>
              </a:ext>
            </a:extLst>
          </p:cNvPr>
          <p:cNvSpPr txBox="1"/>
          <p:nvPr/>
        </p:nvSpPr>
        <p:spPr>
          <a:xfrm>
            <a:off x="-112224" y="5926099"/>
            <a:ext cx="27188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Sensor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73" name="Picture 34" descr="Image result for system board computer (SBCs)">
            <a:extLst>
              <a:ext uri="{FF2B5EF4-FFF2-40B4-BE49-F238E27FC236}">
                <a16:creationId xmlns:a16="http://schemas.microsoft.com/office/drawing/2014/main" id="{87BCB9D8-FA02-EA6E-77F5-5590ABFB4B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3" t="21207" r="9177" b="19248"/>
          <a:stretch>
            <a:fillRect/>
          </a:stretch>
        </p:blipFill>
        <p:spPr bwMode="auto">
          <a:xfrm>
            <a:off x="3178430" y="1803404"/>
            <a:ext cx="2075096" cy="1531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4" name="TextBox 1073">
            <a:extLst>
              <a:ext uri="{FF2B5EF4-FFF2-40B4-BE49-F238E27FC236}">
                <a16:creationId xmlns:a16="http://schemas.microsoft.com/office/drawing/2014/main" id="{26CB98B0-706E-7CC0-8B61-21328F78D9A6}"/>
              </a:ext>
            </a:extLst>
          </p:cNvPr>
          <p:cNvSpPr txBox="1"/>
          <p:nvPr/>
        </p:nvSpPr>
        <p:spPr>
          <a:xfrm>
            <a:off x="2788735" y="3406764"/>
            <a:ext cx="27188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SBCs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75" name="Picture 36" descr="Top 7 Best CPU-GPU Combos for Gaming in 2023 - LeagueFeed">
            <a:extLst>
              <a:ext uri="{FF2B5EF4-FFF2-40B4-BE49-F238E27FC236}">
                <a16:creationId xmlns:a16="http://schemas.microsoft.com/office/drawing/2014/main" id="{FFB6C4B0-CF9E-60B4-B960-0C4F9EC520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2"/>
          <a:stretch>
            <a:fillRect/>
          </a:stretch>
        </p:blipFill>
        <p:spPr bwMode="auto">
          <a:xfrm>
            <a:off x="2578843" y="4011355"/>
            <a:ext cx="3120090" cy="1870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6" name="TextBox 1075">
            <a:extLst>
              <a:ext uri="{FF2B5EF4-FFF2-40B4-BE49-F238E27FC236}">
                <a16:creationId xmlns:a16="http://schemas.microsoft.com/office/drawing/2014/main" id="{F187CA6E-9F63-5C80-C0F1-47E54C9D737D}"/>
              </a:ext>
            </a:extLst>
          </p:cNvPr>
          <p:cNvSpPr txBox="1"/>
          <p:nvPr/>
        </p:nvSpPr>
        <p:spPr>
          <a:xfrm>
            <a:off x="2737987" y="5892408"/>
            <a:ext cx="27188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GPU/CPU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8" name="TextBox 1077">
            <a:extLst>
              <a:ext uri="{FF2B5EF4-FFF2-40B4-BE49-F238E27FC236}">
                <a16:creationId xmlns:a16="http://schemas.microsoft.com/office/drawing/2014/main" id="{E2F9F010-5E75-8418-4D6B-F22815158434}"/>
              </a:ext>
            </a:extLst>
          </p:cNvPr>
          <p:cNvSpPr txBox="1"/>
          <p:nvPr/>
        </p:nvSpPr>
        <p:spPr>
          <a:xfrm>
            <a:off x="7034228" y="2711891"/>
            <a:ext cx="15491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High Cost</a:t>
            </a:r>
          </a:p>
        </p:txBody>
      </p:sp>
      <p:sp>
        <p:nvSpPr>
          <p:cNvPr id="1080" name="TextBox 1079">
            <a:extLst>
              <a:ext uri="{FF2B5EF4-FFF2-40B4-BE49-F238E27FC236}">
                <a16:creationId xmlns:a16="http://schemas.microsoft.com/office/drawing/2014/main" id="{4F456B78-3E9E-96BD-BB81-459125792AC8}"/>
              </a:ext>
            </a:extLst>
          </p:cNvPr>
          <p:cNvSpPr txBox="1"/>
          <p:nvPr/>
        </p:nvSpPr>
        <p:spPr>
          <a:xfrm>
            <a:off x="7496321" y="4117171"/>
            <a:ext cx="34861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buNone/>
              <a:defRPr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High Energy Consumption</a:t>
            </a:r>
          </a:p>
        </p:txBody>
      </p:sp>
      <p:sp>
        <p:nvSpPr>
          <p:cNvPr id="1082" name="TextBox 1081">
            <a:extLst>
              <a:ext uri="{FF2B5EF4-FFF2-40B4-BE49-F238E27FC236}">
                <a16:creationId xmlns:a16="http://schemas.microsoft.com/office/drawing/2014/main" id="{9C82A2A5-6D91-3A31-492F-677181FF949D}"/>
              </a:ext>
            </a:extLst>
          </p:cNvPr>
          <p:cNvSpPr txBox="1"/>
          <p:nvPr/>
        </p:nvSpPr>
        <p:spPr>
          <a:xfrm>
            <a:off x="9714884" y="2738056"/>
            <a:ext cx="19446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Latency</a:t>
            </a:r>
          </a:p>
        </p:txBody>
      </p:sp>
      <p:sp>
        <p:nvSpPr>
          <p:cNvPr id="1084" name="TextBox 1083">
            <a:extLst>
              <a:ext uri="{FF2B5EF4-FFF2-40B4-BE49-F238E27FC236}">
                <a16:creationId xmlns:a16="http://schemas.microsoft.com/office/drawing/2014/main" id="{CBC99B17-711B-4935-9E8C-62BCB40A6921}"/>
              </a:ext>
            </a:extLst>
          </p:cNvPr>
          <p:cNvSpPr txBox="1"/>
          <p:nvPr/>
        </p:nvSpPr>
        <p:spPr>
          <a:xfrm>
            <a:off x="9714884" y="5967257"/>
            <a:ext cx="25350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buNone/>
              <a:defRPr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Limited Scalability</a:t>
            </a:r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749E56EF-5909-ED21-52FB-4EF7C919819C}"/>
              </a:ext>
            </a:extLst>
          </p:cNvPr>
          <p:cNvSpPr txBox="1"/>
          <p:nvPr/>
        </p:nvSpPr>
        <p:spPr>
          <a:xfrm>
            <a:off x="6522969" y="5973487"/>
            <a:ext cx="27670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buNone/>
              <a:defRPr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Inefficient Resource</a:t>
            </a:r>
          </a:p>
        </p:txBody>
      </p:sp>
      <p:pic>
        <p:nvPicPr>
          <p:cNvPr id="1093" name="Picture 1092">
            <a:extLst>
              <a:ext uri="{FF2B5EF4-FFF2-40B4-BE49-F238E27FC236}">
                <a16:creationId xmlns:a16="http://schemas.microsoft.com/office/drawing/2014/main" id="{7F352582-EDDE-C7D5-B152-9FAA4E01B2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12017" y="739336"/>
            <a:ext cx="1944696" cy="1956965"/>
          </a:xfrm>
          <a:prstGeom prst="rect">
            <a:avLst/>
          </a:prstGeom>
        </p:spPr>
      </p:pic>
      <p:pic>
        <p:nvPicPr>
          <p:cNvPr id="1095" name="Picture 1094">
            <a:extLst>
              <a:ext uri="{FF2B5EF4-FFF2-40B4-BE49-F238E27FC236}">
                <a16:creationId xmlns:a16="http://schemas.microsoft.com/office/drawing/2014/main" id="{46B515E1-6FEA-18E4-CCF4-2FB873E78E0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7803" t="25723" r="26107" b="10332"/>
          <a:stretch>
            <a:fillRect/>
          </a:stretch>
        </p:blipFill>
        <p:spPr>
          <a:xfrm>
            <a:off x="8583397" y="3032125"/>
            <a:ext cx="1147976" cy="1196094"/>
          </a:xfrm>
          <a:prstGeom prst="rect">
            <a:avLst/>
          </a:prstGeom>
        </p:spPr>
      </p:pic>
      <p:pic>
        <p:nvPicPr>
          <p:cNvPr id="1099" name="Picture 1098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60E6EBE2-937F-4F0B-522B-2B4056B921F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4091" y="4664978"/>
            <a:ext cx="1332890" cy="1332890"/>
          </a:xfrm>
          <a:prstGeom prst="rect">
            <a:avLst/>
          </a:prstGeom>
        </p:spPr>
      </p:pic>
      <p:pic>
        <p:nvPicPr>
          <p:cNvPr id="1104" name="Picture 1103">
            <a:extLst>
              <a:ext uri="{FF2B5EF4-FFF2-40B4-BE49-F238E27FC236}">
                <a16:creationId xmlns:a16="http://schemas.microsoft.com/office/drawing/2014/main" id="{08163D79-3FA7-47A2-4FA6-401A3C27AA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56687" y="779670"/>
            <a:ext cx="2212451" cy="1922493"/>
          </a:xfrm>
          <a:prstGeom prst="rect">
            <a:avLst/>
          </a:prstGeom>
        </p:spPr>
      </p:pic>
      <p:pic>
        <p:nvPicPr>
          <p:cNvPr id="1105" name="Picture 48" descr="Resource Utilization and 5 Ways to Maximize it within your Organization">
            <a:extLst>
              <a:ext uri="{FF2B5EF4-FFF2-40B4-BE49-F238E27FC236}">
                <a16:creationId xmlns:a16="http://schemas.microsoft.com/office/drawing/2014/main" id="{5EEB4D02-7281-3620-DEEB-CB688B4B6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683" y="4547560"/>
            <a:ext cx="2259673" cy="1505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39625C-C762-8550-D11C-1EBF41805CDF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24694B2-1C73-5537-C1A0-2B710795EDD3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67E3928-FF26-45A8-0869-A25595999D3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915" y="-71410"/>
            <a:ext cx="1550083" cy="16591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64C132-FA0D-0838-9F62-51DDE5404E22}"/>
              </a:ext>
            </a:extLst>
          </p:cNvPr>
          <p:cNvSpPr txBox="1"/>
          <p:nvPr/>
        </p:nvSpPr>
        <p:spPr>
          <a:xfrm>
            <a:off x="3903647" y="102751"/>
            <a:ext cx="43847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PROBLEM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136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AC977-68AD-FC67-C5D2-3DE4DCCC1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EF5FC84-A306-A2CA-4A3C-54201D42155D}"/>
              </a:ext>
            </a:extLst>
          </p:cNvPr>
          <p:cNvCxnSpPr>
            <a:cxnSpLocks/>
          </p:cNvCxnSpPr>
          <p:nvPr/>
        </p:nvCxnSpPr>
        <p:spPr>
          <a:xfrm>
            <a:off x="5255787" y="1250592"/>
            <a:ext cx="0" cy="4866595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47" name="Group 1046">
            <a:extLst>
              <a:ext uri="{FF2B5EF4-FFF2-40B4-BE49-F238E27FC236}">
                <a16:creationId xmlns:a16="http://schemas.microsoft.com/office/drawing/2014/main" id="{7429733D-6E11-A183-D2C5-0EEEF7BD07B8}"/>
              </a:ext>
            </a:extLst>
          </p:cNvPr>
          <p:cNvGrpSpPr/>
          <p:nvPr/>
        </p:nvGrpSpPr>
        <p:grpSpPr>
          <a:xfrm>
            <a:off x="5999649" y="1007624"/>
            <a:ext cx="3820233" cy="1563429"/>
            <a:chOff x="5104694" y="1259194"/>
            <a:chExt cx="3820233" cy="1563429"/>
          </a:xfrm>
        </p:grpSpPr>
        <p:pic>
          <p:nvPicPr>
            <p:cNvPr id="44" name="Picture 43" descr="A person smiling and pointing to his face&#10;&#10;AI-generated content may be incorrect.">
              <a:extLst>
                <a:ext uri="{FF2B5EF4-FFF2-40B4-BE49-F238E27FC236}">
                  <a16:creationId xmlns:a16="http://schemas.microsoft.com/office/drawing/2014/main" id="{E3D1847E-E82D-7733-C3ED-237A28546B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819" t="20184" r="6176" b="13916"/>
            <a:stretch>
              <a:fillRect/>
            </a:stretch>
          </p:blipFill>
          <p:spPr bwMode="auto">
            <a:xfrm>
              <a:off x="5236551" y="1660621"/>
              <a:ext cx="3509943" cy="1162002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2A29C839-0014-EA7A-E367-82768ACED871}"/>
                </a:ext>
              </a:extLst>
            </p:cNvPr>
            <p:cNvSpPr txBox="1"/>
            <p:nvPr/>
          </p:nvSpPr>
          <p:spPr>
            <a:xfrm>
              <a:off x="5104694" y="1259194"/>
              <a:ext cx="382023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Facial landmark detection</a:t>
              </a:r>
              <a:endPara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E021F81F-238C-D82D-6904-6DB2D38B8062}"/>
              </a:ext>
            </a:extLst>
          </p:cNvPr>
          <p:cNvGrpSpPr/>
          <p:nvPr/>
        </p:nvGrpSpPr>
        <p:grpSpPr>
          <a:xfrm>
            <a:off x="7946428" y="2568333"/>
            <a:ext cx="1951079" cy="2010442"/>
            <a:chOff x="7039793" y="1186103"/>
            <a:chExt cx="1963910" cy="2093814"/>
          </a:xfrm>
        </p:grpSpPr>
        <p:pic>
          <p:nvPicPr>
            <p:cNvPr id="1035" name="Picture 1034">
              <a:extLst>
                <a:ext uri="{FF2B5EF4-FFF2-40B4-BE49-F238E27FC236}">
                  <a16:creationId xmlns:a16="http://schemas.microsoft.com/office/drawing/2014/main" id="{FD87351C-AAEA-DA97-E444-CD7C3B2C11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7124962" y="1401177"/>
              <a:ext cx="1793571" cy="1963910"/>
            </a:xfrm>
            <a:prstGeom prst="rect">
              <a:avLst/>
            </a:prstGeom>
          </p:spPr>
        </p:pic>
        <p:sp>
          <p:nvSpPr>
            <p:cNvPr id="1036" name="TextBox 1035">
              <a:extLst>
                <a:ext uri="{FF2B5EF4-FFF2-40B4-BE49-F238E27FC236}">
                  <a16:creationId xmlns:a16="http://schemas.microsoft.com/office/drawing/2014/main" id="{C1550B67-BB57-1EFA-772B-0C3063C9BC7B}"/>
                </a:ext>
              </a:extLst>
            </p:cNvPr>
            <p:cNvSpPr txBox="1"/>
            <p:nvPr/>
          </p:nvSpPr>
          <p:spPr>
            <a:xfrm>
              <a:off x="7161503" y="1186103"/>
              <a:ext cx="16483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Extend </a:t>
              </a:r>
            </a:p>
            <a:p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usage duration</a:t>
              </a:r>
            </a:p>
          </p:txBody>
        </p: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8E44AB6F-C627-C4C5-130D-2A9BB32C97BD}"/>
              </a:ext>
            </a:extLst>
          </p:cNvPr>
          <p:cNvGrpSpPr/>
          <p:nvPr/>
        </p:nvGrpSpPr>
        <p:grpSpPr>
          <a:xfrm>
            <a:off x="5990007" y="4446302"/>
            <a:ext cx="1496659" cy="1589082"/>
            <a:chOff x="9182984" y="544098"/>
            <a:chExt cx="1807146" cy="1862065"/>
          </a:xfrm>
        </p:grpSpPr>
        <p:pic>
          <p:nvPicPr>
            <p:cNvPr id="1039" name="Picture 1038">
              <a:extLst>
                <a:ext uri="{FF2B5EF4-FFF2-40B4-BE49-F238E27FC236}">
                  <a16:creationId xmlns:a16="http://schemas.microsoft.com/office/drawing/2014/main" id="{ADB54649-7282-04B6-00F8-1A6F0E47C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82984" y="813852"/>
              <a:ext cx="1807146" cy="1592311"/>
            </a:xfrm>
            <a:prstGeom prst="rect">
              <a:avLst/>
            </a:prstGeom>
          </p:spPr>
        </p:pic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7701445B-F32F-DB27-1E6B-45AA438ACE1F}"/>
                </a:ext>
              </a:extLst>
            </p:cNvPr>
            <p:cNvSpPr txBox="1"/>
            <p:nvPr/>
          </p:nvSpPr>
          <p:spPr>
            <a:xfrm>
              <a:off x="9244244" y="544098"/>
              <a:ext cx="16483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Save energy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46C4F65-6293-C16F-BB38-DF0A8812AC86}"/>
              </a:ext>
            </a:extLst>
          </p:cNvPr>
          <p:cNvGrpSpPr/>
          <p:nvPr/>
        </p:nvGrpSpPr>
        <p:grpSpPr>
          <a:xfrm>
            <a:off x="6070501" y="2506180"/>
            <a:ext cx="1437383" cy="1840498"/>
            <a:chOff x="6306491" y="2821353"/>
            <a:chExt cx="1437383" cy="1840498"/>
          </a:xfrm>
        </p:grpSpPr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3C7DA52C-9EE1-818C-FCC4-ED946025510F}"/>
                </a:ext>
              </a:extLst>
            </p:cNvPr>
            <p:cNvSpPr txBox="1"/>
            <p:nvPr/>
          </p:nvSpPr>
          <p:spPr>
            <a:xfrm>
              <a:off x="6407626" y="2821353"/>
              <a:ext cx="1223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Highspeed</a:t>
              </a:r>
            </a:p>
          </p:txBody>
        </p:sp>
        <p:pic>
          <p:nvPicPr>
            <p:cNvPr id="1052" name="Picture 28" descr="Premium Vector | Time management logo template. clock logo.">
              <a:extLst>
                <a:ext uri="{FF2B5EF4-FFF2-40B4-BE49-F238E27FC236}">
                  <a16:creationId xmlns:a16="http://schemas.microsoft.com/office/drawing/2014/main" id="{7CAD430E-BA6B-9D0C-EF3E-3458932000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6491" y="3224468"/>
              <a:ext cx="1437383" cy="14373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C32F29D-4C88-6451-C1F5-09BB0184DCC4}"/>
              </a:ext>
            </a:extLst>
          </p:cNvPr>
          <p:cNvSpPr/>
          <p:nvPr/>
        </p:nvSpPr>
        <p:spPr>
          <a:xfrm>
            <a:off x="5852989" y="1026604"/>
            <a:ext cx="4044518" cy="529928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260BDBD-BD71-39B0-EB11-DD3DB8A3D136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4B1E6D8E-792B-2C04-E4AF-F9E71C6E3E8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933F2E-1617-07AA-D0FD-B353F180732E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B89733-1A4D-3680-88E4-25AEEC0BB1D7}"/>
              </a:ext>
            </a:extLst>
          </p:cNvPr>
          <p:cNvSpPr txBox="1"/>
          <p:nvPr/>
        </p:nvSpPr>
        <p:spPr>
          <a:xfrm>
            <a:off x="2806668" y="102751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4BC98E-09B5-288A-8AFF-C78A87238E89}"/>
              </a:ext>
            </a:extLst>
          </p:cNvPr>
          <p:cNvSpPr txBox="1"/>
          <p:nvPr/>
        </p:nvSpPr>
        <p:spPr>
          <a:xfrm>
            <a:off x="6045861" y="6549779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028F48A-94C0-2EBB-EA21-E84A9AB54DBA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CA7A854-A015-3152-974A-7DD7ABCE2A74}"/>
              </a:ext>
            </a:extLst>
          </p:cNvPr>
          <p:cNvSpPr txBox="1"/>
          <p:nvPr/>
        </p:nvSpPr>
        <p:spPr>
          <a:xfrm>
            <a:off x="1722121" y="612037"/>
            <a:ext cx="1648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</a:t>
            </a:r>
            <a:endParaRPr lang="en-US" sz="20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39F3DB7A-EF7A-795D-1F3E-DA505CFA918E}"/>
              </a:ext>
            </a:extLst>
          </p:cNvPr>
          <p:cNvSpPr/>
          <p:nvPr/>
        </p:nvSpPr>
        <p:spPr>
          <a:xfrm>
            <a:off x="4988858" y="3095226"/>
            <a:ext cx="793148" cy="473264"/>
          </a:xfrm>
          <a:prstGeom prst="rightArrow">
            <a:avLst/>
          </a:prstGeom>
          <a:solidFill>
            <a:srgbClr val="FFC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129C464-D39C-CDA7-CE54-44A5D131E276}"/>
              </a:ext>
            </a:extLst>
          </p:cNvPr>
          <p:cNvGrpSpPr/>
          <p:nvPr/>
        </p:nvGrpSpPr>
        <p:grpSpPr>
          <a:xfrm>
            <a:off x="10601970" y="2469474"/>
            <a:ext cx="2372990" cy="1754864"/>
            <a:chOff x="8787994" y="1386384"/>
            <a:chExt cx="3853094" cy="3078277"/>
          </a:xfrm>
        </p:grpSpPr>
        <p:pic>
          <p:nvPicPr>
            <p:cNvPr id="1024" name="Picture 2" descr="Computer chip color icon 3764683 Vector Art at Vecteezy">
              <a:extLst>
                <a:ext uri="{FF2B5EF4-FFF2-40B4-BE49-F238E27FC236}">
                  <a16:creationId xmlns:a16="http://schemas.microsoft.com/office/drawing/2014/main" id="{68DC7C7F-D13B-BB11-E771-682C4AF780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111"/>
            <a:stretch>
              <a:fillRect/>
            </a:stretch>
          </p:blipFill>
          <p:spPr bwMode="auto">
            <a:xfrm>
              <a:off x="8787994" y="1827603"/>
              <a:ext cx="2317671" cy="2637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5" name="TextBox 1024">
              <a:extLst>
                <a:ext uri="{FF2B5EF4-FFF2-40B4-BE49-F238E27FC236}">
                  <a16:creationId xmlns:a16="http://schemas.microsoft.com/office/drawing/2014/main" id="{F1C5F9DF-F7F6-FF5D-D16A-7EE0E971CDD4}"/>
                </a:ext>
              </a:extLst>
            </p:cNvPr>
            <p:cNvSpPr txBox="1"/>
            <p:nvPr/>
          </p:nvSpPr>
          <p:spPr>
            <a:xfrm>
              <a:off x="8787994" y="1386384"/>
              <a:ext cx="3853094" cy="7018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ASIC Design</a:t>
              </a:r>
              <a:endPara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20BFBD7-CD73-A4DB-D89A-511464E0B834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C29067E-4A26-3149-CA74-779D7E71783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1" b="5549"/>
          <a:stretch>
            <a:fillRect/>
          </a:stretch>
        </p:blipFill>
        <p:spPr>
          <a:xfrm>
            <a:off x="0" y="0"/>
            <a:ext cx="1092853" cy="1206604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811D56B1-04E6-CEE7-182C-E95955E49DDB}"/>
              </a:ext>
            </a:extLst>
          </p:cNvPr>
          <p:cNvGrpSpPr/>
          <p:nvPr/>
        </p:nvGrpSpPr>
        <p:grpSpPr>
          <a:xfrm>
            <a:off x="-65173" y="1440764"/>
            <a:ext cx="5330523" cy="4360459"/>
            <a:chOff x="-246112" y="1638512"/>
            <a:chExt cx="5330523" cy="436045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A6E82E0-1B69-CE8B-83DE-79C95E9DE9DF}"/>
                </a:ext>
              </a:extLst>
            </p:cNvPr>
            <p:cNvSpPr txBox="1"/>
            <p:nvPr/>
          </p:nvSpPr>
          <p:spPr>
            <a:xfrm>
              <a:off x="140867" y="5495288"/>
              <a:ext cx="2194451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Deep Learning</a:t>
              </a: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FAF4B51-4184-8221-C9CE-226F5AB91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627"/>
            <a:stretch>
              <a:fillRect/>
            </a:stretch>
          </p:blipFill>
          <p:spPr>
            <a:xfrm>
              <a:off x="156619" y="3730267"/>
              <a:ext cx="2410190" cy="1618424"/>
            </a:xfrm>
            <a:prstGeom prst="rect">
              <a:avLst/>
            </a:prstGeom>
          </p:spPr>
        </p:pic>
        <p:pic>
          <p:nvPicPr>
            <p:cNvPr id="1050" name="Picture 26" descr="Image result for image processing">
              <a:extLst>
                <a:ext uri="{FF2B5EF4-FFF2-40B4-BE49-F238E27FC236}">
                  <a16:creationId xmlns:a16="http://schemas.microsoft.com/office/drawing/2014/main" id="{D1B566CF-83B5-C75F-A16F-6593E7E12A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91781" y="3693745"/>
              <a:ext cx="2292027" cy="17692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199F5F6-2D42-1FFE-DC9C-95FCE014EC72}"/>
                </a:ext>
              </a:extLst>
            </p:cNvPr>
            <p:cNvSpPr txBox="1"/>
            <p:nvPr/>
          </p:nvSpPr>
          <p:spPr>
            <a:xfrm>
              <a:off x="2345457" y="5537306"/>
              <a:ext cx="271886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Image Processing</a:t>
              </a:r>
              <a:endPara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51" name="TextBox 1050">
              <a:extLst>
                <a:ext uri="{FF2B5EF4-FFF2-40B4-BE49-F238E27FC236}">
                  <a16:creationId xmlns:a16="http://schemas.microsoft.com/office/drawing/2014/main" id="{14A4B35C-75B1-F0FB-6D6B-44F9388D8BA5}"/>
                </a:ext>
              </a:extLst>
            </p:cNvPr>
            <p:cNvSpPr txBox="1"/>
            <p:nvPr/>
          </p:nvSpPr>
          <p:spPr>
            <a:xfrm>
              <a:off x="-246112" y="3041631"/>
              <a:ext cx="271886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Accelerator</a:t>
              </a:r>
              <a:endPara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53" name="TextBox 1052">
              <a:extLst>
                <a:ext uri="{FF2B5EF4-FFF2-40B4-BE49-F238E27FC236}">
                  <a16:creationId xmlns:a16="http://schemas.microsoft.com/office/drawing/2014/main" id="{A7ADB27F-23D4-6850-2DAE-56E705B670BB}"/>
                </a:ext>
              </a:extLst>
            </p:cNvPr>
            <p:cNvSpPr txBox="1"/>
            <p:nvPr/>
          </p:nvSpPr>
          <p:spPr>
            <a:xfrm>
              <a:off x="2365542" y="3045959"/>
              <a:ext cx="271886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Edge Computing</a:t>
              </a:r>
              <a:endPara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8708B1C-1960-4504-9721-6A256D62B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463436" y="1650602"/>
              <a:ext cx="2336433" cy="136820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9B9C131-7A7F-9AD8-8316-FD9C146D6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l="3711" r="5654"/>
            <a:stretch>
              <a:fillRect/>
            </a:stretch>
          </p:blipFill>
          <p:spPr>
            <a:xfrm>
              <a:off x="66500" y="1638512"/>
              <a:ext cx="2145821" cy="1367507"/>
            </a:xfrm>
            <a:prstGeom prst="rect">
              <a:avLst/>
            </a:prstGeom>
          </p:spPr>
        </p:pic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90418-1D1E-2CF6-F904-F977CCEAF96C}"/>
              </a:ext>
            </a:extLst>
          </p:cNvPr>
          <p:cNvCxnSpPr>
            <a:cxnSpLocks/>
          </p:cNvCxnSpPr>
          <p:nvPr/>
        </p:nvCxnSpPr>
        <p:spPr>
          <a:xfrm>
            <a:off x="10208672" y="1150062"/>
            <a:ext cx="0" cy="4866595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CEA92797-C77F-4C93-D6F1-F129216271C5}"/>
              </a:ext>
            </a:extLst>
          </p:cNvPr>
          <p:cNvSpPr/>
          <p:nvPr/>
        </p:nvSpPr>
        <p:spPr>
          <a:xfrm>
            <a:off x="9968490" y="3095942"/>
            <a:ext cx="740648" cy="473264"/>
          </a:xfrm>
          <a:prstGeom prst="rightArrow">
            <a:avLst/>
          </a:prstGeom>
          <a:solidFill>
            <a:srgbClr val="FFC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84770D-F898-4857-C656-048934062691}"/>
              </a:ext>
            </a:extLst>
          </p:cNvPr>
          <p:cNvSpPr txBox="1"/>
          <p:nvPr/>
        </p:nvSpPr>
        <p:spPr>
          <a:xfrm>
            <a:off x="7108335" y="625836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Edge Solution</a:t>
            </a:r>
            <a:endParaRPr lang="en-US" sz="20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544BD8-60A5-D5C1-4CA8-6CD7B81E37A5}"/>
              </a:ext>
            </a:extLst>
          </p:cNvPr>
          <p:cNvSpPr txBox="1"/>
          <p:nvPr/>
        </p:nvSpPr>
        <p:spPr>
          <a:xfrm>
            <a:off x="10916348" y="673145"/>
            <a:ext cx="798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ASIC</a:t>
            </a:r>
            <a:endParaRPr lang="en-US" sz="20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4" descr="Web page related images">
            <a:extLst>
              <a:ext uri="{FF2B5EF4-FFF2-40B4-BE49-F238E27FC236}">
                <a16:creationId xmlns:a16="http://schemas.microsoft.com/office/drawing/2014/main" id="{58520610-2B14-7D45-5DFF-B032CCBE5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3867" y="4664895"/>
            <a:ext cx="1494255" cy="1543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DA49921-9601-B992-84C4-8BA92F48A323}"/>
              </a:ext>
            </a:extLst>
          </p:cNvPr>
          <p:cNvSpPr txBox="1"/>
          <p:nvPr/>
        </p:nvSpPr>
        <p:spPr>
          <a:xfrm>
            <a:off x="8227153" y="4350175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Edge device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65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B0C87C-2ED3-A0CF-57E9-BB62A78C6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F9CE6409-37D9-6087-7820-C9ACFD719BF5}"/>
              </a:ext>
            </a:extLst>
          </p:cNvPr>
          <p:cNvGrpSpPr/>
          <p:nvPr/>
        </p:nvGrpSpPr>
        <p:grpSpPr>
          <a:xfrm>
            <a:off x="1831956" y="2457360"/>
            <a:ext cx="8471523" cy="1200329"/>
            <a:chOff x="1439759" y="1542882"/>
            <a:chExt cx="8471523" cy="12003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6A785DE-67D7-D54A-6F84-1418B2DA9562}"/>
                </a:ext>
              </a:extLst>
            </p:cNvPr>
            <p:cNvSpPr txBox="1"/>
            <p:nvPr/>
          </p:nvSpPr>
          <p:spPr>
            <a:xfrm>
              <a:off x="2763876" y="1696771"/>
              <a:ext cx="714740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TECHNICAL SOLUTIONS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90570E2-442E-7737-4142-483D67B1EAA6}"/>
                </a:ext>
              </a:extLst>
            </p:cNvPr>
            <p:cNvSpPr txBox="1"/>
            <p:nvPr/>
          </p:nvSpPr>
          <p:spPr>
            <a:xfrm>
              <a:off x="1439759" y="1542882"/>
              <a:ext cx="165636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>
                  <a:solidFill>
                    <a:schemeClr val="accent1">
                      <a:lumMod val="75000"/>
                    </a:schemeClr>
                  </a:solidFill>
                  <a:latin typeface="Congenial Black" panose="02000503040000020004" pitchFamily="2" charset="0"/>
                </a:rPr>
                <a:t>02</a:t>
              </a:r>
              <a:endParaRPr lang="en-US" sz="7200" dirty="0">
                <a:solidFill>
                  <a:schemeClr val="accent1">
                    <a:lumMod val="75000"/>
                  </a:schemeClr>
                </a:solidFill>
                <a:latin typeface="Congenial Black" panose="02000503040000020004" pitchFamily="2" charset="0"/>
              </a:endParaRPr>
            </a:p>
          </p:txBody>
        </p:sp>
      </p:grpSp>
      <p:pic>
        <p:nvPicPr>
          <p:cNvPr id="24" name="Picture 23" descr="A logo for a university&#10;&#10;Description automatically generated">
            <a:extLst>
              <a:ext uri="{FF2B5EF4-FFF2-40B4-BE49-F238E27FC236}">
                <a16:creationId xmlns:a16="http://schemas.microsoft.com/office/drawing/2014/main" id="{F2DE1B75-4549-21E5-2F6A-46596B22CD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5E45061-B37D-FB45-84CA-E58D0F4B352F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59ADF9D-23DF-48EC-DD8A-9E12CB87CCB3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E4B62A-4FBE-943F-84A6-BCDC81A01838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15608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A9C27-E467-FC97-B496-929F4DA6F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2D84E39-B101-9EA5-75C1-36BB461AABF7}"/>
              </a:ext>
            </a:extLst>
          </p:cNvPr>
          <p:cNvGrpSpPr/>
          <p:nvPr/>
        </p:nvGrpSpPr>
        <p:grpSpPr>
          <a:xfrm>
            <a:off x="4579122" y="4393274"/>
            <a:ext cx="4581894" cy="1329821"/>
            <a:chOff x="4579122" y="4412862"/>
            <a:chExt cx="4581894" cy="1329821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B53F4B16-A9A9-66E6-7510-D047DAE081AB}"/>
                </a:ext>
              </a:extLst>
            </p:cNvPr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15" r="31199" b="4778"/>
            <a:stretch>
              <a:fillRect/>
            </a:stretch>
          </p:blipFill>
          <p:spPr bwMode="auto">
            <a:xfrm>
              <a:off x="6198468" y="4486168"/>
              <a:ext cx="1301747" cy="12078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C16895AB-0DCD-6104-60EA-ADFB5730A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8384" b="5966"/>
            <a:stretch>
              <a:fillRect/>
            </a:stretch>
          </p:blipFill>
          <p:spPr>
            <a:xfrm>
              <a:off x="4579122" y="4412862"/>
              <a:ext cx="1347806" cy="1268498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99462534-B9D1-6795-2AE6-6945CAAF7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11301" r="20984"/>
            <a:stretch>
              <a:fillRect/>
            </a:stretch>
          </p:blipFill>
          <p:spPr>
            <a:xfrm>
              <a:off x="7878412" y="4452593"/>
              <a:ext cx="1282604" cy="1290090"/>
            </a:xfrm>
            <a:prstGeom prst="rect">
              <a:avLst/>
            </a:prstGeom>
          </p:spPr>
        </p:pic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5E960A9-F127-AB0E-CE29-B7AA4138279B}"/>
              </a:ext>
            </a:extLst>
          </p:cNvPr>
          <p:cNvCxnSpPr>
            <a:cxnSpLocks/>
          </p:cNvCxnSpPr>
          <p:nvPr/>
        </p:nvCxnSpPr>
        <p:spPr>
          <a:xfrm>
            <a:off x="1132066" y="556435"/>
            <a:ext cx="10251141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C932210-259A-F18D-3ECF-5511788B352D}"/>
              </a:ext>
            </a:extLst>
          </p:cNvPr>
          <p:cNvCxnSpPr/>
          <p:nvPr/>
        </p:nvCxnSpPr>
        <p:spPr>
          <a:xfrm>
            <a:off x="-687434" y="7645775"/>
            <a:ext cx="212733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27B164D2-C397-7ECC-9A64-07C7E22CCD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80"/>
          <a:stretch/>
        </p:blipFill>
        <p:spPr>
          <a:xfrm>
            <a:off x="0" y="6035384"/>
            <a:ext cx="2013528" cy="833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8F10F58-A785-6738-7FF0-5D1CB48BE727}"/>
              </a:ext>
            </a:extLst>
          </p:cNvPr>
          <p:cNvSpPr txBox="1"/>
          <p:nvPr/>
        </p:nvSpPr>
        <p:spPr>
          <a:xfrm>
            <a:off x="6082145" y="6519858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vi-VN" sz="1400" b="1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COMPUTER ENGINEERING TECHNOLOGY</a:t>
            </a:r>
            <a:endParaRPr lang="en-US" sz="1400" b="1" dirty="0">
              <a:solidFill>
                <a:schemeClr val="accent5">
                  <a:lumMod val="75000"/>
                </a:schemeClr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A92877-CD56-F40A-F33F-EBD3D51D48BB}"/>
              </a:ext>
            </a:extLst>
          </p:cNvPr>
          <p:cNvCxnSpPr/>
          <p:nvPr/>
        </p:nvCxnSpPr>
        <p:spPr>
          <a:xfrm>
            <a:off x="-1" y="6398310"/>
            <a:ext cx="1219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47882CF-FF36-1128-86F1-E087F661807F}"/>
              </a:ext>
            </a:extLst>
          </p:cNvPr>
          <p:cNvSpPr/>
          <p:nvPr/>
        </p:nvSpPr>
        <p:spPr>
          <a:xfrm>
            <a:off x="50433" y="2027481"/>
            <a:ext cx="2120153" cy="4195649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1CBDD6-C12D-574C-6AEC-B95DFC9ADBF6}"/>
              </a:ext>
            </a:extLst>
          </p:cNvPr>
          <p:cNvSpPr txBox="1"/>
          <p:nvPr/>
        </p:nvSpPr>
        <p:spPr>
          <a:xfrm>
            <a:off x="336717" y="2067524"/>
            <a:ext cx="1757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DF38A54-9BFB-9CAC-9B6D-110E2C0C3498}"/>
              </a:ext>
            </a:extLst>
          </p:cNvPr>
          <p:cNvSpPr/>
          <p:nvPr/>
        </p:nvSpPr>
        <p:spPr>
          <a:xfrm>
            <a:off x="336717" y="2855209"/>
            <a:ext cx="1567178" cy="10595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WFLW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BBF2BD4-FBAE-5BD3-BA97-6A6C435D7E5E}"/>
              </a:ext>
            </a:extLst>
          </p:cNvPr>
          <p:cNvSpPr/>
          <p:nvPr/>
        </p:nvSpPr>
        <p:spPr>
          <a:xfrm>
            <a:off x="1903895" y="3301995"/>
            <a:ext cx="746366" cy="16510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76790C8-0030-CB28-C80F-0D03BB4D2517}"/>
              </a:ext>
            </a:extLst>
          </p:cNvPr>
          <p:cNvGrpSpPr/>
          <p:nvPr/>
        </p:nvGrpSpPr>
        <p:grpSpPr>
          <a:xfrm>
            <a:off x="2650260" y="2272252"/>
            <a:ext cx="3540990" cy="2113623"/>
            <a:chOff x="4221151" y="1969426"/>
            <a:chExt cx="3678250" cy="2662629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AE9B41A5-55DF-4034-099B-BBAB60918B13}"/>
                </a:ext>
              </a:extLst>
            </p:cNvPr>
            <p:cNvSpPr/>
            <p:nvPr/>
          </p:nvSpPr>
          <p:spPr>
            <a:xfrm>
              <a:off x="4634374" y="2686195"/>
              <a:ext cx="3024542" cy="172052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Custom</a:t>
              </a:r>
            </a:p>
            <a:p>
              <a:pPr algn="ctr"/>
              <a:r>
                <a:rPr lang="en-US" sz="3200" b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MobileNetV2 </a:t>
              </a:r>
              <a:endParaRPr lang="en-US" sz="3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E458FABD-8A54-5FAE-1DF9-FBFF09C7A5E5}"/>
                </a:ext>
              </a:extLst>
            </p:cNvPr>
            <p:cNvSpPr/>
            <p:nvPr/>
          </p:nvSpPr>
          <p:spPr>
            <a:xfrm>
              <a:off x="4221151" y="1969426"/>
              <a:ext cx="3678250" cy="2662629"/>
            </a:xfrm>
            <a:prstGeom prst="round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17C461A-93D1-78F6-72AE-6312D2B90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47926" y="2008505"/>
              <a:ext cx="1418441" cy="643694"/>
            </a:xfrm>
            <a:prstGeom prst="rect">
              <a:avLst/>
            </a:prstGeom>
          </p:spPr>
        </p:pic>
      </p:grp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6394CC51-4142-9DE3-9011-826BAF117AF5}"/>
              </a:ext>
            </a:extLst>
          </p:cNvPr>
          <p:cNvSpPr/>
          <p:nvPr/>
        </p:nvSpPr>
        <p:spPr>
          <a:xfrm>
            <a:off x="6210210" y="3301995"/>
            <a:ext cx="1644650" cy="174630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0427F63-BF25-C133-354E-748156CB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595" y="2904866"/>
            <a:ext cx="1401763" cy="336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B898DEF-25C6-62D9-66E1-6E03C4A77797}"/>
              </a:ext>
            </a:extLst>
          </p:cNvPr>
          <p:cNvSpPr txBox="1"/>
          <p:nvPr/>
        </p:nvSpPr>
        <p:spPr>
          <a:xfrm>
            <a:off x="6471610" y="3396483"/>
            <a:ext cx="1757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Vitis AI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B6D0A9A-49D6-9316-0877-F2F71C7D24A9}"/>
              </a:ext>
            </a:extLst>
          </p:cNvPr>
          <p:cNvSpPr/>
          <p:nvPr/>
        </p:nvSpPr>
        <p:spPr>
          <a:xfrm>
            <a:off x="7867649" y="2151536"/>
            <a:ext cx="1174751" cy="2234339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C354E26-B642-1969-C5AB-39489510DE22}"/>
              </a:ext>
            </a:extLst>
          </p:cNvPr>
          <p:cNvSpPr txBox="1"/>
          <p:nvPr/>
        </p:nvSpPr>
        <p:spPr>
          <a:xfrm>
            <a:off x="7328025" y="1576350"/>
            <a:ext cx="2513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Quantization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89AE3F8-5D35-562B-2058-FF187E592D55}"/>
              </a:ext>
            </a:extLst>
          </p:cNvPr>
          <p:cNvSpPr txBox="1"/>
          <p:nvPr/>
        </p:nvSpPr>
        <p:spPr>
          <a:xfrm>
            <a:off x="7910762" y="2569226"/>
            <a:ext cx="1757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PTQ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F9683F7-1FDB-B8E0-9A20-37D21C774D6B}"/>
              </a:ext>
            </a:extLst>
          </p:cNvPr>
          <p:cNvSpPr txBox="1"/>
          <p:nvPr/>
        </p:nvSpPr>
        <p:spPr>
          <a:xfrm>
            <a:off x="7938612" y="3398416"/>
            <a:ext cx="1757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QAT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9878E4D0-4456-0D8C-E9A9-814E07900F72}"/>
              </a:ext>
            </a:extLst>
          </p:cNvPr>
          <p:cNvSpPr/>
          <p:nvPr/>
        </p:nvSpPr>
        <p:spPr>
          <a:xfrm>
            <a:off x="9042400" y="3301995"/>
            <a:ext cx="838200" cy="16510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F3A1AE3-EB36-82FC-C129-3AAC51FBE9FF}"/>
              </a:ext>
            </a:extLst>
          </p:cNvPr>
          <p:cNvSpPr txBox="1"/>
          <p:nvPr/>
        </p:nvSpPr>
        <p:spPr>
          <a:xfrm>
            <a:off x="10203322" y="566164"/>
            <a:ext cx="2513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230FB94-752D-1BBF-8DFD-3E9436D7BA41}"/>
              </a:ext>
            </a:extLst>
          </p:cNvPr>
          <p:cNvSpPr txBox="1"/>
          <p:nvPr/>
        </p:nvSpPr>
        <p:spPr>
          <a:xfrm>
            <a:off x="10185121" y="3165988"/>
            <a:ext cx="2513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CD08D9A-FDED-3584-D0CD-CAA1DDF9BF0B}"/>
              </a:ext>
            </a:extLst>
          </p:cNvPr>
          <p:cNvGrpSpPr/>
          <p:nvPr/>
        </p:nvGrpSpPr>
        <p:grpSpPr>
          <a:xfrm>
            <a:off x="9884331" y="624124"/>
            <a:ext cx="2070880" cy="4481573"/>
            <a:chOff x="9899649" y="30366"/>
            <a:chExt cx="2070880" cy="4528934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F5331873-9474-2B19-15E2-3C43C5520D19}"/>
                </a:ext>
              </a:extLst>
            </p:cNvPr>
            <p:cNvSpPr/>
            <p:nvPr/>
          </p:nvSpPr>
          <p:spPr>
            <a:xfrm>
              <a:off x="9899649" y="30366"/>
              <a:ext cx="2070880" cy="4528934"/>
            </a:xfrm>
            <a:prstGeom prst="round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76" name="Picture 4" descr="Web page related images">
              <a:extLst>
                <a:ext uri="{FF2B5EF4-FFF2-40B4-BE49-F238E27FC236}">
                  <a16:creationId xmlns:a16="http://schemas.microsoft.com/office/drawing/2014/main" id="{0B4B85BF-F1CC-3BF2-75CC-D03FF8CEE5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88105" y="3036868"/>
              <a:ext cx="1438275" cy="1485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Single Board Computers (SBCs) | Electronic Components Distributor DigiKey">
              <a:extLst>
                <a:ext uri="{FF2B5EF4-FFF2-40B4-BE49-F238E27FC236}">
                  <a16:creationId xmlns:a16="http://schemas.microsoft.com/office/drawing/2014/main" id="{86B6EF22-18D1-85B8-7C99-144C1BFF09F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28" t="21257" r="8082" b="19609"/>
            <a:stretch>
              <a:fillRect/>
            </a:stretch>
          </p:blipFill>
          <p:spPr bwMode="auto">
            <a:xfrm>
              <a:off x="10038922" y="631163"/>
              <a:ext cx="896167" cy="638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 descr="Jetson Nano 將現代人工智慧的強大功能帶至邊緣裝置 | NVIDIA">
              <a:extLst>
                <a:ext uri="{FF2B5EF4-FFF2-40B4-BE49-F238E27FC236}">
                  <a16:creationId xmlns:a16="http://schemas.microsoft.com/office/drawing/2014/main" id="{533763B1-47DF-3775-22F1-20890AE39BE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89" r="14225"/>
            <a:stretch>
              <a:fillRect/>
            </a:stretch>
          </p:blipFill>
          <p:spPr bwMode="auto">
            <a:xfrm>
              <a:off x="11001852" y="631163"/>
              <a:ext cx="946770" cy="747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36" descr="Top 7 Best CPU-GPU Combos for Gaming in 2023 - LeagueFeed">
              <a:extLst>
                <a:ext uri="{FF2B5EF4-FFF2-40B4-BE49-F238E27FC236}">
                  <a16:creationId xmlns:a16="http://schemas.microsoft.com/office/drawing/2014/main" id="{12891003-415F-699F-9736-4D17D8C62DC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72"/>
            <a:stretch>
              <a:fillRect/>
            </a:stretch>
          </p:blipFill>
          <p:spPr bwMode="auto">
            <a:xfrm>
              <a:off x="10154767" y="1463704"/>
              <a:ext cx="1664519" cy="99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1AE9D7A-3720-DCD5-0C9B-DC6CA5273D7B}"/>
              </a:ext>
            </a:extLst>
          </p:cNvPr>
          <p:cNvGrpSpPr/>
          <p:nvPr/>
        </p:nvGrpSpPr>
        <p:grpSpPr>
          <a:xfrm>
            <a:off x="325217" y="4952612"/>
            <a:ext cx="11057989" cy="1067305"/>
            <a:chOff x="325217" y="4952612"/>
            <a:chExt cx="11057989" cy="1067305"/>
          </a:xfrm>
        </p:grpSpPr>
        <p:sp>
          <p:nvSpPr>
            <p:cNvPr id="33" name="Arrow: Bent-Up 32">
              <a:extLst>
                <a:ext uri="{FF2B5EF4-FFF2-40B4-BE49-F238E27FC236}">
                  <a16:creationId xmlns:a16="http://schemas.microsoft.com/office/drawing/2014/main" id="{72461743-7054-6772-482D-84C3922B4232}"/>
                </a:ext>
              </a:extLst>
            </p:cNvPr>
            <p:cNvSpPr/>
            <p:nvPr/>
          </p:nvSpPr>
          <p:spPr>
            <a:xfrm>
              <a:off x="1903893" y="5150846"/>
              <a:ext cx="9479313" cy="866427"/>
            </a:xfrm>
            <a:prstGeom prst="bentUpArrow">
              <a:avLst>
                <a:gd name="adj1" fmla="val 25000"/>
                <a:gd name="adj2" fmla="val 29006"/>
                <a:gd name="adj3" fmla="val 25000"/>
              </a:avLst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6C246C7-6243-F1FC-7B98-1B7F6CC5FD0E}"/>
                </a:ext>
              </a:extLst>
            </p:cNvPr>
            <p:cNvGrpSpPr/>
            <p:nvPr/>
          </p:nvGrpSpPr>
          <p:grpSpPr>
            <a:xfrm>
              <a:off x="325217" y="4952612"/>
              <a:ext cx="1607254" cy="1067305"/>
              <a:chOff x="325217" y="4952612"/>
              <a:chExt cx="1607254" cy="1067305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B6FD892-3E37-C77C-EF51-FFFBFB65BF29}"/>
                  </a:ext>
                </a:extLst>
              </p:cNvPr>
              <p:cNvSpPr/>
              <p:nvPr/>
            </p:nvSpPr>
            <p:spPr>
              <a:xfrm>
                <a:off x="325217" y="4952612"/>
                <a:ext cx="1578677" cy="106730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3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Benchmark</a:t>
                </a: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0131209-3666-6A5F-038C-B0B6FF1F1295}"/>
                  </a:ext>
                </a:extLst>
              </p:cNvPr>
              <p:cNvSpPr txBox="1"/>
              <p:nvPr/>
            </p:nvSpPr>
            <p:spPr>
              <a:xfrm>
                <a:off x="1704979" y="5815013"/>
                <a:ext cx="227492" cy="197642"/>
              </a:xfrm>
              <a:prstGeom prst="rect">
                <a:avLst/>
              </a:prstGeom>
              <a:solidFill>
                <a:srgbClr val="F8CBAD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BDB7F2D-54E0-95A3-FC01-143C56BE0735}"/>
              </a:ext>
            </a:extLst>
          </p:cNvPr>
          <p:cNvSpPr txBox="1"/>
          <p:nvPr/>
        </p:nvSpPr>
        <p:spPr>
          <a:xfrm>
            <a:off x="2725680" y="706062"/>
            <a:ext cx="70312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SYSTEM SPECIFICATION DIAGRAM</a:t>
            </a:r>
          </a:p>
          <a:p>
            <a:pPr algn="ctr"/>
            <a:endParaRPr lang="en-US" sz="28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9BA616-1500-4A74-AF58-A62D747A0EAC}"/>
              </a:ext>
            </a:extLst>
          </p:cNvPr>
          <p:cNvSpPr txBox="1"/>
          <p:nvPr/>
        </p:nvSpPr>
        <p:spPr>
          <a:xfrm>
            <a:off x="3202710" y="6510130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GRADUATION </a:t>
            </a:r>
            <a:r>
              <a:rPr lang="vi-VN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sz="1400" b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2025</a:t>
            </a:r>
            <a:endParaRPr lang="en-US" sz="14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EFDBAC-7802-6595-8052-18C3911E4535}"/>
              </a:ext>
            </a:extLst>
          </p:cNvPr>
          <p:cNvSpPr txBox="1"/>
          <p:nvPr/>
        </p:nvSpPr>
        <p:spPr>
          <a:xfrm>
            <a:off x="4279121" y="91177"/>
            <a:ext cx="6294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SOLUTIONS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2" descr="Problem solving Stickers - Free miscellaneous Stickers">
            <a:extLst>
              <a:ext uri="{FF2B5EF4-FFF2-40B4-BE49-F238E27FC236}">
                <a16:creationId xmlns:a16="http://schemas.microsoft.com/office/drawing/2014/main" id="{B4B0E007-14FE-5AD5-EDC2-16C22A6FF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59" y="-116574"/>
            <a:ext cx="11525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6AB7C6D-D463-38AA-93CB-0A4B2AF32E4E}"/>
              </a:ext>
            </a:extLst>
          </p:cNvPr>
          <p:cNvSpPr/>
          <p:nvPr/>
        </p:nvSpPr>
        <p:spPr>
          <a:xfrm>
            <a:off x="2390775" y="1504953"/>
            <a:ext cx="7150965" cy="4157083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20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4177</TotalTime>
  <Words>1773</Words>
  <Application>Microsoft Office PowerPoint</Application>
  <PresentationFormat>Widescreen</PresentationFormat>
  <Paragraphs>537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Congenial Black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Lâm Nguyễn Lê Gia</dc:creator>
  <cp:lastModifiedBy>Dũng Đỗ Mạnh</cp:lastModifiedBy>
  <cp:revision>163</cp:revision>
  <dcterms:created xsi:type="dcterms:W3CDTF">2023-12-28T20:58:14Z</dcterms:created>
  <dcterms:modified xsi:type="dcterms:W3CDTF">2025-07-17T00:15:32Z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2023-12-28T21:06:51Z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baf6efce-bdd3-4b34-be33-7e5da4636aaf</vt:lpwstr>
  </property>
  <property fmtid="{D5CDD505-2E9C-101B-9397-08002B2CF9AE}" pid="7" name="MSIP_Label_defa4170-0d19-0005-0004-bc88714345d2_ActionId">
    <vt:lpwstr>ae16232e-79ee-4eee-917a-ba607c9bddd8</vt:lpwstr>
  </property>
  <property fmtid="{D5CDD505-2E9C-101B-9397-08002B2CF9AE}" pid="8" name="MSIP_Label_defa4170-0d19-0005-0004-bc88714345d2_ContentBits">
    <vt:lpwstr>0</vt:lpwstr>
  </property>
</Properties>
</file>

<file path=docProps/thumbnail.jpeg>
</file>